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46" r:id="rId2"/>
    <p:sldId id="348" r:id="rId3"/>
    <p:sldId id="349" r:id="rId4"/>
    <p:sldId id="347" r:id="rId5"/>
    <p:sldId id="350" r:id="rId6"/>
    <p:sldId id="351" r:id="rId7"/>
    <p:sldId id="352" r:id="rId8"/>
  </p:sldIdLst>
  <p:sldSz cx="9144000" cy="514191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84">
          <p15:clr>
            <a:srgbClr val="A4A3A4"/>
          </p15:clr>
        </p15:guide>
        <p15:guide id="2" pos="29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8ED5"/>
    <a:srgbClr val="53585E"/>
    <a:srgbClr val="EEEFF3"/>
    <a:srgbClr val="F6D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69" autoAdjust="0"/>
    <p:restoredTop sz="96154" autoAdjust="0"/>
  </p:normalViewPr>
  <p:slideViewPr>
    <p:cSldViewPr showGuides="1">
      <p:cViewPr varScale="1">
        <p:scale>
          <a:sx n="141" d="100"/>
          <a:sy n="141" d="100"/>
        </p:scale>
        <p:origin x="948" y="102"/>
      </p:cViewPr>
      <p:guideLst>
        <p:guide orient="horz" pos="1684"/>
        <p:guide pos="293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1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1A2-4BDD-9C0A-C0822ABFDEFE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1A2-4BDD-9C0A-C0822ABFDEFE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1A2-4BDD-9C0A-C0822ABFDEFE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1A2-4BDD-9C0A-C0822ABFDEFE}"/>
              </c:ext>
            </c:extLst>
          </c:dPt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25</c:v>
                </c:pt>
                <c:pt idx="1">
                  <c:v>40</c:v>
                </c:pt>
                <c:pt idx="2">
                  <c:v>15</c:v>
                </c:pt>
                <c:pt idx="3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1A2-4BDD-9C0A-C0822ABFDE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47"/>
        <c:holeSize val="90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 rot="0" spcFirstLastPara="0" vertOverflow="ellipsis" horzOverflow="overflow" vert="horz" wrap="square" anchor="ctr" anchorCtr="1"/>
    <a:lstStyle/>
    <a:p>
      <a:pPr>
        <a:defRPr lang="zh-CN" sz="1800"/>
      </a:pPr>
      <a:endParaRPr lang="zh-CN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1C1AFF-D539-45A2-81CA-66B921DD8D52}" type="datetimeFigureOut">
              <a:rPr lang="zh-CN" altLang="en-US" smtClean="0"/>
              <a:pPr/>
              <a:t>2024/5/30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74456-EB52-4577-819A-4B7EA6F602C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2527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74456-EB52-4577-819A-4B7EA6F602C1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12660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74456-EB52-4577-819A-4B7EA6F602C1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7416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74456-EB52-4577-819A-4B7EA6F602C1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93403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74456-EB52-4577-819A-4B7EA6F602C1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21340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74456-EB52-4577-819A-4B7EA6F602C1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57957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74456-EB52-4577-819A-4B7EA6F602C1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31719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74456-EB52-4577-819A-4B7EA6F602C1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0568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F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原创设计师QQ598969553             _1"/>
          <p:cNvSpPr/>
          <p:nvPr/>
        </p:nvSpPr>
        <p:spPr bwMode="auto">
          <a:xfrm>
            <a:off x="0" y="0"/>
            <a:ext cx="322337" cy="643548"/>
          </a:xfrm>
          <a:custGeom>
            <a:avLst/>
            <a:gdLst>
              <a:gd name="T0" fmla="*/ 0 w 286"/>
              <a:gd name="T1" fmla="*/ 0 h 571"/>
              <a:gd name="T2" fmla="*/ 286 w 286"/>
              <a:gd name="T3" fmla="*/ 287 h 571"/>
              <a:gd name="T4" fmla="*/ 0 w 286"/>
              <a:gd name="T5" fmla="*/ 571 h 571"/>
              <a:gd name="T6" fmla="*/ 0 w 286"/>
              <a:gd name="T7" fmla="*/ 0 h 5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6" h="571">
                <a:moveTo>
                  <a:pt x="0" y="0"/>
                </a:moveTo>
                <a:lnTo>
                  <a:pt x="286" y="287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 w="6350" cap="flat">
            <a:noFill/>
            <a:prstDash val="solid"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" name="原创设计师QQ598969553             _2"/>
          <p:cNvSpPr/>
          <p:nvPr/>
        </p:nvSpPr>
        <p:spPr bwMode="auto">
          <a:xfrm>
            <a:off x="99884" y="225172"/>
            <a:ext cx="216113" cy="433005"/>
          </a:xfrm>
          <a:custGeom>
            <a:avLst/>
            <a:gdLst>
              <a:gd name="T0" fmla="*/ 0 w 278"/>
              <a:gd name="T1" fmla="*/ 0 h 557"/>
              <a:gd name="T2" fmla="*/ 278 w 278"/>
              <a:gd name="T3" fmla="*/ 278 h 557"/>
              <a:gd name="T4" fmla="*/ 0 w 278"/>
              <a:gd name="T5" fmla="*/ 557 h 557"/>
              <a:gd name="T6" fmla="*/ 0 w 278"/>
              <a:gd name="T7" fmla="*/ 0 h 5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8" h="557">
                <a:moveTo>
                  <a:pt x="0" y="0"/>
                </a:moveTo>
                <a:lnTo>
                  <a:pt x="278" y="278"/>
                </a:lnTo>
                <a:lnTo>
                  <a:pt x="0" y="55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" name="原创设计师QQ598969553             _3"/>
          <p:cNvSpPr>
            <a:spLocks noChangeArrowheads="1"/>
          </p:cNvSpPr>
          <p:nvPr/>
        </p:nvSpPr>
        <p:spPr bwMode="auto">
          <a:xfrm>
            <a:off x="519760" y="225172"/>
            <a:ext cx="487312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000" b="1" dirty="0">
                <a:solidFill>
                  <a:schemeClr val="accent2"/>
                </a:solidFill>
                <a:latin typeface="Impact" pitchFamily="34" charset="0"/>
                <a:ea typeface="微软雅黑" pitchFamily="34" charset="-122"/>
                <a:cs typeface="宋体" pitchFamily="2" charset="-122"/>
              </a:rPr>
              <a:t>新旧专业计划调整及停考专业过渡办法</a:t>
            </a:r>
            <a:r>
              <a:rPr lang="zh-CN" altLang="en-US" sz="2000" b="1" dirty="0">
                <a:solidFill>
                  <a:schemeClr val="accent1"/>
                </a:solidFill>
                <a:latin typeface="Impact" pitchFamily="34" charset="0"/>
                <a:ea typeface="微软雅黑" pitchFamily="34" charset="-122"/>
                <a:cs typeface="宋体" pitchFamily="2" charset="-122"/>
              </a:rPr>
              <a:t>解读</a:t>
            </a:r>
            <a:endParaRPr lang="en-US" altLang="zh-CN" sz="2000" b="1" dirty="0">
              <a:solidFill>
                <a:schemeClr val="accent1"/>
              </a:solidFill>
              <a:latin typeface="Impact" pitchFamily="34" charset="0"/>
              <a:ea typeface="微软雅黑" pitchFamily="34" charset="-122"/>
              <a:cs typeface="宋体" pitchFamily="2" charset="-122"/>
            </a:endParaRPr>
          </a:p>
        </p:txBody>
      </p:sp>
      <p:sp>
        <p:nvSpPr>
          <p:cNvPr id="14" name="原创设计师QQ598969553             _5"/>
          <p:cNvSpPr/>
          <p:nvPr/>
        </p:nvSpPr>
        <p:spPr>
          <a:xfrm>
            <a:off x="828000" y="2346574"/>
            <a:ext cx="936000" cy="65314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ea typeface="微软雅黑" panose="020B0503020204020204" pitchFamily="34" charset="-122"/>
              </a:rPr>
              <a:t>重要性</a:t>
            </a:r>
          </a:p>
        </p:txBody>
      </p:sp>
      <p:pic>
        <p:nvPicPr>
          <p:cNvPr id="15" name="Picture 64"/>
          <p:cNvPicPr>
            <a:picLocks noGrp="1" noSelect="1" noRot="1" noChangeAspect="1" noMove="1" noResize="1" noChangeShapeType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2988" y="17705388"/>
            <a:ext cx="197802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原创设计师QQ598969553             _6">
            <a:extLst>
              <a:ext uri="{FF2B5EF4-FFF2-40B4-BE49-F238E27FC236}">
                <a16:creationId xmlns:a16="http://schemas.microsoft.com/office/drawing/2014/main" id="{3407CDC4-42B1-40D1-BA5E-70E22E23C0EF}"/>
              </a:ext>
            </a:extLst>
          </p:cNvPr>
          <p:cNvSpPr/>
          <p:nvPr/>
        </p:nvSpPr>
        <p:spPr>
          <a:xfrm>
            <a:off x="1908000" y="1018846"/>
            <a:ext cx="6480000" cy="330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US" altLang="zh-CN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1.</a:t>
            </a:r>
            <a:r>
              <a:rPr lang="zh-CN" altLang="en-US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根据</a:t>
            </a:r>
            <a:r>
              <a:rPr lang="en-US" altLang="zh-CN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高等学历继续教育专业设置管理办法</a:t>
            </a:r>
            <a:r>
              <a:rPr lang="en-US" altLang="zh-CN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（教职成</a:t>
            </a:r>
            <a:r>
              <a:rPr lang="en-US" altLang="zh-CN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[2016]7</a:t>
            </a:r>
            <a:r>
              <a:rPr lang="zh-CN" altLang="en-US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号）文件，我省专业设置与教育部要求 相接轨，所有开考专业均与教育部关于自学考试开考专业清单对接。我省开考专业由</a:t>
            </a:r>
            <a:r>
              <a:rPr lang="en-US" altLang="zh-CN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252</a:t>
            </a:r>
            <a:r>
              <a:rPr lang="zh-CN" altLang="en-US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个过渡到只有</a:t>
            </a:r>
            <a:r>
              <a:rPr lang="en-US" altLang="zh-CN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2018</a:t>
            </a:r>
            <a:r>
              <a:rPr lang="zh-CN" altLang="en-US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年注册专业</a:t>
            </a:r>
            <a:r>
              <a:rPr lang="en-US" altLang="zh-CN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84</a:t>
            </a:r>
            <a:r>
              <a:rPr lang="zh-CN" altLang="en-US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个和</a:t>
            </a:r>
            <a:r>
              <a:rPr lang="en-US" altLang="zh-CN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个暂缓发布的专业，涉及到大量专业的停考和归并。</a:t>
            </a:r>
            <a:endParaRPr lang="en-US" altLang="zh-CN" sz="1400" dirty="0">
              <a:solidFill>
                <a:schemeClr val="tx2">
                  <a:lumMod val="60000"/>
                  <a:lumOff val="4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endParaRPr lang="en-US" altLang="zh-CN" sz="1400" dirty="0">
              <a:solidFill>
                <a:schemeClr val="tx2">
                  <a:lumMod val="60000"/>
                  <a:lumOff val="4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US" altLang="zh-CN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2.2018</a:t>
            </a:r>
            <a:r>
              <a:rPr lang="zh-CN" altLang="en-US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年专业计划发布后，所有专业进行了新一轮的课程调整，所有已在籍的自考生均涉及到新旧计划的过渡。</a:t>
            </a:r>
            <a:endParaRPr lang="en-US" altLang="zh-CN" sz="1400" dirty="0">
              <a:solidFill>
                <a:schemeClr val="tx2">
                  <a:lumMod val="60000"/>
                  <a:lumOff val="4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endParaRPr lang="en-US" altLang="zh-CN" sz="1400" dirty="0">
              <a:solidFill>
                <a:schemeClr val="tx2">
                  <a:lumMod val="60000"/>
                  <a:lumOff val="4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US" altLang="zh-CN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3.</a:t>
            </a:r>
            <a:r>
              <a:rPr lang="zh-CN" altLang="en-US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还有大量的已停考的存量考生继续报考我省自学考试的对接问题。</a:t>
            </a:r>
            <a:endParaRPr lang="en-US" altLang="zh-CN" sz="1400" dirty="0">
              <a:solidFill>
                <a:schemeClr val="tx2">
                  <a:lumMod val="60000"/>
                  <a:lumOff val="4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624131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"/>
                            </p:stCondLst>
                            <p:childTnLst>
                              <p:par>
                                <p:cTn id="10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"/>
                            </p:stCondLst>
                            <p:childTnLst>
                              <p:par>
                                <p:cTn id="1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"/>
                            </p:stCondLst>
                            <p:childTnLst>
                              <p:par>
                                <p:cTn id="2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9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90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2" grpId="0"/>
      <p:bldP spid="14" grpId="0" animBg="1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原创设计师QQ598969553             _1"/>
          <p:cNvSpPr/>
          <p:nvPr/>
        </p:nvSpPr>
        <p:spPr bwMode="auto">
          <a:xfrm>
            <a:off x="0" y="0"/>
            <a:ext cx="322337" cy="643548"/>
          </a:xfrm>
          <a:custGeom>
            <a:avLst/>
            <a:gdLst>
              <a:gd name="T0" fmla="*/ 0 w 286"/>
              <a:gd name="T1" fmla="*/ 0 h 571"/>
              <a:gd name="T2" fmla="*/ 286 w 286"/>
              <a:gd name="T3" fmla="*/ 287 h 571"/>
              <a:gd name="T4" fmla="*/ 0 w 286"/>
              <a:gd name="T5" fmla="*/ 571 h 571"/>
              <a:gd name="T6" fmla="*/ 0 w 286"/>
              <a:gd name="T7" fmla="*/ 0 h 5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6" h="571">
                <a:moveTo>
                  <a:pt x="0" y="0"/>
                </a:moveTo>
                <a:lnTo>
                  <a:pt x="286" y="287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 w="6350" cap="flat">
            <a:noFill/>
            <a:prstDash val="solid"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" name="原创设计师QQ598969553             _2"/>
          <p:cNvSpPr/>
          <p:nvPr/>
        </p:nvSpPr>
        <p:spPr bwMode="auto">
          <a:xfrm>
            <a:off x="99884" y="225172"/>
            <a:ext cx="216113" cy="433005"/>
          </a:xfrm>
          <a:custGeom>
            <a:avLst/>
            <a:gdLst>
              <a:gd name="T0" fmla="*/ 0 w 278"/>
              <a:gd name="T1" fmla="*/ 0 h 557"/>
              <a:gd name="T2" fmla="*/ 278 w 278"/>
              <a:gd name="T3" fmla="*/ 278 h 557"/>
              <a:gd name="T4" fmla="*/ 0 w 278"/>
              <a:gd name="T5" fmla="*/ 557 h 557"/>
              <a:gd name="T6" fmla="*/ 0 w 278"/>
              <a:gd name="T7" fmla="*/ 0 h 5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8" h="557">
                <a:moveTo>
                  <a:pt x="0" y="0"/>
                </a:moveTo>
                <a:lnTo>
                  <a:pt x="278" y="278"/>
                </a:lnTo>
                <a:lnTo>
                  <a:pt x="0" y="55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原创设计师QQ598969553             _4"/>
          <p:cNvSpPr>
            <a:spLocks noChangeArrowheads="1"/>
          </p:cNvSpPr>
          <p:nvPr/>
        </p:nvSpPr>
        <p:spPr bwMode="auto">
          <a:xfrm>
            <a:off x="467544" y="540445"/>
            <a:ext cx="1800606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altLang="zh-CN" sz="800" dirty="0">
                <a:solidFill>
                  <a:srgbClr val="53585E"/>
                </a:solidFill>
                <a:latin typeface="Arial" pitchFamily="34" charset="0"/>
                <a:cs typeface="Arial" pitchFamily="34" charset="0"/>
              </a:rPr>
              <a:t>This is a subtitle for your presentation</a:t>
            </a:r>
            <a:endParaRPr lang="zh-CN" altLang="en-US" sz="800" dirty="0">
              <a:solidFill>
                <a:srgbClr val="53585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" name="原创设计师QQ598969553             _5"/>
          <p:cNvGraphicFramePr/>
          <p:nvPr/>
        </p:nvGraphicFramePr>
        <p:xfrm>
          <a:off x="5724000" y="338956"/>
          <a:ext cx="2637182" cy="27113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3" name="原创设计师QQ598969553             _8"/>
          <p:cNvSpPr>
            <a:spLocks noChangeArrowheads="1"/>
          </p:cNvSpPr>
          <p:nvPr/>
        </p:nvSpPr>
        <p:spPr bwMode="auto">
          <a:xfrm>
            <a:off x="6316687" y="1453590"/>
            <a:ext cx="1451808" cy="3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120000"/>
              </a:lnSpc>
              <a:spcBef>
                <a:spcPts val="300"/>
              </a:spcBef>
            </a:pPr>
            <a:r>
              <a:rPr lang="zh-CN" altLang="en-US" sz="2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过渡总规则</a:t>
            </a:r>
            <a:endParaRPr lang="en-US" altLang="zh-CN" sz="20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42" name="Picture 64"/>
          <p:cNvPicPr>
            <a:picLocks noGrp="1" noSelect="1" noRot="1" noChangeAspect="1" noMove="1" noResize="1" noChangeShapeType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2988" y="17705388"/>
            <a:ext cx="197802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1B7A6FB9-57D4-466A-B31E-DCE4D2316761}"/>
              </a:ext>
            </a:extLst>
          </p:cNvPr>
          <p:cNvSpPr/>
          <p:nvPr/>
        </p:nvSpPr>
        <p:spPr>
          <a:xfrm>
            <a:off x="315997" y="831132"/>
            <a:ext cx="56475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400" dirty="0">
                <a:solidFill>
                  <a:schemeClr val="accent1"/>
                </a:solidFill>
              </a:rPr>
              <a:t> </a:t>
            </a:r>
            <a:r>
              <a:rPr lang="zh-CN" altLang="en-US" sz="1400" dirty="0">
                <a:solidFill>
                  <a:schemeClr val="accent1"/>
                </a:solidFill>
              </a:rPr>
              <a:t>停考专业，两年过渡期（</a:t>
            </a:r>
            <a:r>
              <a:rPr lang="en-US" altLang="zh-CN" sz="1400" dirty="0">
                <a:solidFill>
                  <a:schemeClr val="accent1"/>
                </a:solidFill>
              </a:rPr>
              <a:t>2018-2019</a:t>
            </a:r>
            <a:r>
              <a:rPr lang="zh-CN" altLang="en-US" sz="1400" dirty="0">
                <a:solidFill>
                  <a:schemeClr val="accent1"/>
                </a:solidFill>
              </a:rPr>
              <a:t>年）。</a:t>
            </a:r>
            <a:endParaRPr lang="en-US" altLang="zh-CN" sz="1400" dirty="0">
              <a:solidFill>
                <a:schemeClr val="accent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1400" dirty="0"/>
              <a:t>第一年，停止注册新生，停止其他专业转入，继续安排课程考试；</a:t>
            </a:r>
            <a:endParaRPr lang="en-US" altLang="zh-CN" sz="1400" dirty="0"/>
          </a:p>
          <a:p>
            <a:pPr>
              <a:lnSpc>
                <a:spcPct val="150000"/>
              </a:lnSpc>
            </a:pPr>
            <a:r>
              <a:rPr lang="zh-CN" altLang="en-US" sz="1400" dirty="0"/>
              <a:t>第二年，停止安排统考课程考试，实践考核由主考学校继续安排，继续办理专业毕业证。</a:t>
            </a:r>
            <a:endParaRPr lang="en-US" altLang="zh-CN" sz="1400" dirty="0"/>
          </a:p>
          <a:p>
            <a:pPr>
              <a:lnSpc>
                <a:spcPct val="150000"/>
              </a:lnSpc>
            </a:pPr>
            <a:r>
              <a:rPr lang="zh-CN" altLang="en-US" sz="1400" dirty="0"/>
              <a:t>第三年起，不再办理专业毕业证，未毕业考生转入其他开考专业继续学习。</a:t>
            </a:r>
            <a:endParaRPr lang="zh-CN" altLang="zh-CN" sz="14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6C089051-1DF3-4F01-AAB6-31D4637EBD50}"/>
              </a:ext>
            </a:extLst>
          </p:cNvPr>
          <p:cNvSpPr/>
          <p:nvPr/>
        </p:nvSpPr>
        <p:spPr>
          <a:xfrm>
            <a:off x="286562" y="3154198"/>
            <a:ext cx="7309438" cy="742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700"/>
              </a:lnSpc>
              <a:spcAft>
                <a:spcPts val="0"/>
              </a:spcAft>
            </a:pPr>
            <a:r>
              <a:rPr lang="zh-CN" altLang="en-US" sz="1400" kern="100" dirty="0">
                <a:solidFill>
                  <a:schemeClr val="accent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调整专业计划的专业：新计划启用，旧计划不再执行。</a:t>
            </a:r>
            <a:endParaRPr lang="en-US" altLang="zh-CN" sz="1400" kern="100" dirty="0">
              <a:solidFill>
                <a:schemeClr val="accent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2700"/>
              </a:lnSpc>
              <a:spcAft>
                <a:spcPts val="0"/>
              </a:spcAft>
            </a:pPr>
            <a:r>
              <a:rPr lang="zh-CN" altLang="en-US" sz="14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通过停止安排课程考试计划，尽快、尽可能向新计划靠拢。</a:t>
            </a:r>
            <a:endParaRPr lang="zh-CN" altLang="zh-CN" sz="14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原创设计师QQ598969553             _3">
            <a:extLst>
              <a:ext uri="{FF2B5EF4-FFF2-40B4-BE49-F238E27FC236}">
                <a16:creationId xmlns:a16="http://schemas.microsoft.com/office/drawing/2014/main" id="{9FC2C83F-D846-4AB0-A1E0-6588E9E4F7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760" y="225172"/>
            <a:ext cx="487312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000" b="1" dirty="0">
                <a:solidFill>
                  <a:schemeClr val="accent2"/>
                </a:solidFill>
                <a:latin typeface="Impact" pitchFamily="34" charset="0"/>
                <a:ea typeface="微软雅黑" pitchFamily="34" charset="-122"/>
                <a:cs typeface="宋体" pitchFamily="2" charset="-122"/>
              </a:rPr>
              <a:t>新旧专业计划调整及停考专业过渡办法</a:t>
            </a:r>
            <a:r>
              <a:rPr lang="zh-CN" altLang="en-US" sz="2000" b="1" dirty="0">
                <a:solidFill>
                  <a:schemeClr val="accent1"/>
                </a:solidFill>
                <a:latin typeface="Impact" pitchFamily="34" charset="0"/>
                <a:ea typeface="微软雅黑" pitchFamily="34" charset="-122"/>
                <a:cs typeface="宋体" pitchFamily="2" charset="-122"/>
              </a:rPr>
              <a:t>解读</a:t>
            </a:r>
            <a:endParaRPr lang="en-US" altLang="zh-CN" sz="2000" b="1" dirty="0">
              <a:solidFill>
                <a:schemeClr val="accent1"/>
              </a:solidFill>
              <a:latin typeface="Impact" pitchFamily="34" charset="0"/>
              <a:ea typeface="微软雅黑" pitchFamily="34" charset="-122"/>
              <a:cs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774913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"/>
                            </p:stCondLst>
                            <p:childTnLst>
                              <p:par>
                                <p:cTn id="10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"/>
                            </p:stCondLst>
                            <p:childTnLst>
                              <p:par>
                                <p:cTn id="1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"/>
                            </p:stCondLst>
                            <p:childTnLst>
                              <p:par>
                                <p:cTn id="1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9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1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1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20"/>
                            </p:stCondLst>
                            <p:childTnLst>
                              <p:par>
                                <p:cTn id="4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1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"/>
                            </p:stCondLst>
                            <p:childTnLst>
                              <p:par>
                                <p:cTn id="4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5" grpId="0"/>
      <p:bldGraphic spid="19" grpId="0">
        <p:bldAsOne/>
      </p:bldGraphic>
      <p:bldP spid="33" grpId="0"/>
      <p:bldP spid="2" grpId="0"/>
      <p:bldP spid="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>
            <a:extLst>
              <a:ext uri="{FF2B5EF4-FFF2-40B4-BE49-F238E27FC236}">
                <a16:creationId xmlns:a16="http://schemas.microsoft.com/office/drawing/2014/main" id="{3917DFB8-9E75-4DE1-988F-A68E5CD359A7}"/>
              </a:ext>
            </a:extLst>
          </p:cNvPr>
          <p:cNvGrpSpPr/>
          <p:nvPr/>
        </p:nvGrpSpPr>
        <p:grpSpPr>
          <a:xfrm>
            <a:off x="0" y="0"/>
            <a:ext cx="8641941" cy="18216563"/>
            <a:chOff x="0" y="0"/>
            <a:chExt cx="8641941" cy="18216563"/>
          </a:xfrm>
        </p:grpSpPr>
        <p:sp>
          <p:nvSpPr>
            <p:cNvPr id="40" name="原创设计师QQ598969553             _1"/>
            <p:cNvSpPr/>
            <p:nvPr/>
          </p:nvSpPr>
          <p:spPr bwMode="auto">
            <a:xfrm>
              <a:off x="0" y="0"/>
              <a:ext cx="322337" cy="643548"/>
            </a:xfrm>
            <a:custGeom>
              <a:avLst/>
              <a:gdLst>
                <a:gd name="T0" fmla="*/ 0 w 286"/>
                <a:gd name="T1" fmla="*/ 0 h 571"/>
                <a:gd name="T2" fmla="*/ 286 w 286"/>
                <a:gd name="T3" fmla="*/ 287 h 571"/>
                <a:gd name="T4" fmla="*/ 0 w 286"/>
                <a:gd name="T5" fmla="*/ 571 h 571"/>
                <a:gd name="T6" fmla="*/ 0 w 286"/>
                <a:gd name="T7" fmla="*/ 0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6" h="571">
                  <a:moveTo>
                    <a:pt x="0" y="0"/>
                  </a:moveTo>
                  <a:lnTo>
                    <a:pt x="286" y="287"/>
                  </a:lnTo>
                  <a:lnTo>
                    <a:pt x="0" y="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6350" cap="flat">
              <a:noFill/>
              <a:prstDash val="solid"/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1" name="原创设计师QQ598969553             _2"/>
            <p:cNvSpPr/>
            <p:nvPr/>
          </p:nvSpPr>
          <p:spPr bwMode="auto">
            <a:xfrm>
              <a:off x="99884" y="225172"/>
              <a:ext cx="216113" cy="433005"/>
            </a:xfrm>
            <a:custGeom>
              <a:avLst/>
              <a:gdLst>
                <a:gd name="T0" fmla="*/ 0 w 278"/>
                <a:gd name="T1" fmla="*/ 0 h 557"/>
                <a:gd name="T2" fmla="*/ 278 w 278"/>
                <a:gd name="T3" fmla="*/ 278 h 557"/>
                <a:gd name="T4" fmla="*/ 0 w 278"/>
                <a:gd name="T5" fmla="*/ 557 h 557"/>
                <a:gd name="T6" fmla="*/ 0 w 278"/>
                <a:gd name="T7" fmla="*/ 0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8" h="557">
                  <a:moveTo>
                    <a:pt x="0" y="0"/>
                  </a:moveTo>
                  <a:lnTo>
                    <a:pt x="278" y="278"/>
                  </a:lnTo>
                  <a:lnTo>
                    <a:pt x="0" y="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" name="原创设计师QQ598969553             _4"/>
            <p:cNvSpPr>
              <a:spLocks noChangeArrowheads="1"/>
            </p:cNvSpPr>
            <p:nvPr/>
          </p:nvSpPr>
          <p:spPr bwMode="auto">
            <a:xfrm>
              <a:off x="467544" y="540445"/>
              <a:ext cx="1800606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buNone/>
              </a:pPr>
              <a:r>
                <a:rPr lang="en-US" altLang="zh-CN" sz="800" dirty="0">
                  <a:solidFill>
                    <a:srgbClr val="53585E"/>
                  </a:solidFill>
                  <a:latin typeface="Arial" pitchFamily="34" charset="0"/>
                  <a:cs typeface="Arial" pitchFamily="34" charset="0"/>
                </a:rPr>
                <a:t>This is a subtitle for your presentation</a:t>
              </a:r>
              <a:endParaRPr lang="zh-CN" altLang="en-US" sz="800" dirty="0">
                <a:solidFill>
                  <a:srgbClr val="53585E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" name="原创设计师QQ598969553             _8"/>
            <p:cNvSpPr>
              <a:spLocks noChangeArrowheads="1"/>
            </p:cNvSpPr>
            <p:nvPr/>
          </p:nvSpPr>
          <p:spPr bwMode="auto">
            <a:xfrm>
              <a:off x="463550" y="986956"/>
              <a:ext cx="782136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altLang="zh-CN" sz="2000" dirty="0">
                  <a:solidFill>
                    <a:schemeClr val="accent1"/>
                  </a:solidFill>
                </a:rPr>
                <a:t> </a:t>
              </a:r>
              <a:endParaRPr lang="zh-CN" altLang="zh-CN" sz="1400" dirty="0">
                <a:solidFill>
                  <a:schemeClr val="accent1"/>
                </a:solidFill>
              </a:endParaRPr>
            </a:p>
          </p:txBody>
        </p:sp>
        <p:sp>
          <p:nvSpPr>
            <p:cNvPr id="120" name="原创设计师QQ598969553             _9"/>
            <p:cNvSpPr>
              <a:spLocks noChangeArrowheads="1"/>
            </p:cNvSpPr>
            <p:nvPr/>
          </p:nvSpPr>
          <p:spPr bwMode="auto">
            <a:xfrm>
              <a:off x="3022475" y="664635"/>
              <a:ext cx="5472000" cy="1615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400" dirty="0"/>
                <a:t>专业公布停考后，考生继续报考的选择两种：</a:t>
              </a:r>
              <a:r>
                <a:rPr lang="zh-CN" altLang="en-US" sz="1400" dirty="0">
                  <a:solidFill>
                    <a:schemeClr val="accent1"/>
                  </a:solidFill>
                </a:rPr>
                <a:t>继续本专业学习；转报其他开考专业。</a:t>
              </a:r>
              <a:endParaRPr lang="en-US" altLang="zh-CN" sz="1400" dirty="0">
                <a:solidFill>
                  <a:schemeClr val="accent1"/>
                </a:solidFill>
              </a:endParaRPr>
            </a:p>
            <a:p>
              <a:pPr>
                <a:lnSpc>
                  <a:spcPct val="150000"/>
                </a:lnSpc>
              </a:pPr>
              <a:endParaRPr lang="en-US" altLang="zh-CN" sz="1400" dirty="0"/>
            </a:p>
            <a:p>
              <a:pPr>
                <a:lnSpc>
                  <a:spcPct val="150000"/>
                </a:lnSpc>
              </a:pPr>
              <a:r>
                <a:rPr lang="zh-CN" altLang="en-US" sz="1400" dirty="0"/>
                <a:t>市州考试机构、主考学校、助学机构的任务：</a:t>
              </a:r>
              <a:r>
                <a:rPr lang="zh-CN" altLang="en-US" sz="1400" dirty="0">
                  <a:solidFill>
                    <a:schemeClr val="accent1"/>
                  </a:solidFill>
                </a:rPr>
                <a:t>针对停考专业指导考生怎么选择更适合考生的个人学习需要。</a:t>
              </a:r>
              <a:endParaRPr lang="zh-CN" altLang="zh-CN" sz="1400" dirty="0">
                <a:solidFill>
                  <a:schemeClr val="accent1"/>
                </a:solidFill>
              </a:endParaRPr>
            </a:p>
          </p:txBody>
        </p:sp>
        <p:sp>
          <p:nvSpPr>
            <p:cNvPr id="123" name="原创设计师QQ598969553             _12"/>
            <p:cNvSpPr/>
            <p:nvPr/>
          </p:nvSpPr>
          <p:spPr>
            <a:xfrm>
              <a:off x="756000" y="2104026"/>
              <a:ext cx="1809408" cy="1809408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8" name="原创设计师QQ598969553             _14"/>
            <p:cNvSpPr>
              <a:spLocks noChangeArrowheads="1"/>
            </p:cNvSpPr>
            <p:nvPr/>
          </p:nvSpPr>
          <p:spPr bwMode="auto">
            <a:xfrm>
              <a:off x="1099322" y="2686436"/>
              <a:ext cx="1108850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algn="ctr">
                <a:lnSpc>
                  <a:spcPct val="120000"/>
                </a:lnSpc>
                <a:spcBef>
                  <a:spcPts val="300"/>
                </a:spcBef>
              </a:pPr>
              <a:r>
                <a:rPr lang="zh-CN" altLang="en-US" sz="2000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停考专业过渡</a:t>
              </a:r>
              <a:endParaRPr lang="en-US" altLang="zh-CN" sz="20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25" name="原创设计师QQ598969553             _16"/>
            <p:cNvSpPr/>
            <p:nvPr/>
          </p:nvSpPr>
          <p:spPr bwMode="auto">
            <a:xfrm>
              <a:off x="2607735" y="2829936"/>
              <a:ext cx="179115" cy="357587"/>
            </a:xfrm>
            <a:custGeom>
              <a:avLst/>
              <a:gdLst>
                <a:gd name="T0" fmla="*/ 0 w 557"/>
                <a:gd name="T1" fmla="*/ 0 h 1112"/>
                <a:gd name="T2" fmla="*/ 557 w 557"/>
                <a:gd name="T3" fmla="*/ 557 h 1112"/>
                <a:gd name="T4" fmla="*/ 0 w 557"/>
                <a:gd name="T5" fmla="*/ 1112 h 1112"/>
                <a:gd name="T6" fmla="*/ 0 w 557"/>
                <a:gd name="T7" fmla="*/ 0 h 1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7" h="1112">
                  <a:moveTo>
                    <a:pt x="0" y="0"/>
                  </a:moveTo>
                  <a:lnTo>
                    <a:pt x="557" y="557"/>
                  </a:lnTo>
                  <a:lnTo>
                    <a:pt x="0" y="11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pic>
          <p:nvPicPr>
            <p:cNvPr id="18" name="Picture 64"/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2988" y="17705388"/>
              <a:ext cx="1978025" cy="511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矩形 1">
              <a:extLst>
                <a:ext uri="{FF2B5EF4-FFF2-40B4-BE49-F238E27FC236}">
                  <a16:creationId xmlns:a16="http://schemas.microsoft.com/office/drawing/2014/main" id="{58037DEB-D043-466D-A86F-CACCC6D8B7BF}"/>
                </a:ext>
              </a:extLst>
            </p:cNvPr>
            <p:cNvSpPr/>
            <p:nvPr/>
          </p:nvSpPr>
          <p:spPr>
            <a:xfrm>
              <a:off x="3022475" y="2412148"/>
              <a:ext cx="5619466" cy="267765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zh-CN" altLang="en-US" sz="1400" dirty="0"/>
                <a:t>指导的基本思路：</a:t>
              </a:r>
              <a:endParaRPr lang="en-US" altLang="zh-CN" sz="1400" dirty="0"/>
            </a:p>
            <a:p>
              <a:pPr marL="342900" indent="-342900" algn="just">
                <a:lnSpc>
                  <a:spcPct val="150000"/>
                </a:lnSpc>
                <a:spcAft>
                  <a:spcPts val="0"/>
                </a:spcAft>
                <a:buAutoNum type="arabicPeriod"/>
              </a:pPr>
              <a:r>
                <a:rPr lang="zh-CN" altLang="en-US" sz="1400" dirty="0">
                  <a:solidFill>
                    <a:schemeClr val="accent1"/>
                  </a:solidFill>
                </a:rPr>
                <a:t>只考了公共课的</a:t>
              </a:r>
              <a:r>
                <a:rPr lang="en-US" altLang="zh-CN" sz="1400" dirty="0"/>
                <a:t>——</a:t>
              </a:r>
              <a:r>
                <a:rPr lang="zh-CN" altLang="en-US" sz="1400" dirty="0"/>
                <a:t>转专业，同类型同层次任何专业可转。</a:t>
              </a:r>
              <a:endParaRPr lang="en-US" altLang="zh-CN" sz="1400" dirty="0"/>
            </a:p>
            <a:p>
              <a:pPr marL="342900" indent="-342900" algn="just">
                <a:lnSpc>
                  <a:spcPct val="150000"/>
                </a:lnSpc>
                <a:spcAft>
                  <a:spcPts val="0"/>
                </a:spcAft>
                <a:buAutoNum type="arabicPeriod"/>
              </a:pPr>
              <a:r>
                <a:rPr lang="zh-CN" altLang="en-US" sz="1400" dirty="0">
                  <a:solidFill>
                    <a:schemeClr val="accent1"/>
                  </a:solidFill>
                </a:rPr>
                <a:t>除公共课以外，停考专业所考课程不足</a:t>
              </a:r>
              <a:r>
                <a:rPr lang="en-US" altLang="zh-CN" sz="1400" dirty="0">
                  <a:solidFill>
                    <a:schemeClr val="accent1"/>
                  </a:solidFill>
                </a:rPr>
                <a:t>21</a:t>
              </a:r>
              <a:r>
                <a:rPr lang="zh-CN" altLang="en-US" sz="1400" dirty="0">
                  <a:solidFill>
                    <a:schemeClr val="accent1"/>
                  </a:solidFill>
                </a:rPr>
                <a:t>学分的</a:t>
              </a:r>
              <a:r>
                <a:rPr lang="en-US" altLang="zh-CN" sz="1400" dirty="0"/>
                <a:t>——</a:t>
              </a:r>
              <a:r>
                <a:rPr lang="zh-CN" altLang="en-US" sz="1400" dirty="0"/>
                <a:t>转专业。</a:t>
              </a:r>
              <a:endParaRPr lang="en-US" altLang="zh-CN" sz="1400" dirty="0"/>
            </a:p>
            <a:p>
              <a:pPr marL="342900" indent="-342900" algn="just">
                <a:lnSpc>
                  <a:spcPct val="150000"/>
                </a:lnSpc>
                <a:spcAft>
                  <a:spcPts val="0"/>
                </a:spcAft>
                <a:buAutoNum type="arabicPeriod"/>
              </a:pPr>
              <a:r>
                <a:rPr lang="zh-CN" altLang="en-US" sz="1400" dirty="0">
                  <a:solidFill>
                    <a:schemeClr val="accent1"/>
                  </a:solidFill>
                </a:rPr>
                <a:t>预估考生一年之内剩余课程高于</a:t>
              </a:r>
              <a:r>
                <a:rPr lang="en-US" altLang="zh-CN" sz="1400" dirty="0">
                  <a:solidFill>
                    <a:schemeClr val="accent1"/>
                  </a:solidFill>
                </a:rPr>
                <a:t>21</a:t>
              </a:r>
              <a:r>
                <a:rPr lang="zh-CN" altLang="en-US" sz="1400" dirty="0">
                  <a:solidFill>
                    <a:schemeClr val="accent1"/>
                  </a:solidFill>
                </a:rPr>
                <a:t>学分的</a:t>
              </a:r>
              <a:r>
                <a:rPr lang="en-US" altLang="zh-CN" sz="1400" dirty="0"/>
                <a:t>——</a:t>
              </a:r>
              <a:r>
                <a:rPr lang="zh-CN" altLang="en-US" sz="1400" dirty="0"/>
                <a:t>建议转专业。</a:t>
              </a:r>
              <a:endParaRPr lang="en-US" altLang="zh-CN" sz="1400" dirty="0"/>
            </a:p>
            <a:p>
              <a:pPr marL="342900" indent="-342900" algn="just">
                <a:lnSpc>
                  <a:spcPct val="150000"/>
                </a:lnSpc>
                <a:spcAft>
                  <a:spcPts val="0"/>
                </a:spcAft>
                <a:buAutoNum type="arabicPeriod"/>
              </a:pPr>
              <a:r>
                <a:rPr lang="zh-CN" altLang="en-US" sz="1400" dirty="0">
                  <a:solidFill>
                    <a:schemeClr val="accent1"/>
                  </a:solidFill>
                </a:rPr>
                <a:t>预估考生两年之内考不完的，即使有</a:t>
              </a:r>
              <a:r>
                <a:rPr lang="en-US" altLang="zh-CN" sz="1400" dirty="0">
                  <a:solidFill>
                    <a:schemeClr val="accent1"/>
                  </a:solidFill>
                </a:rPr>
                <a:t>21</a:t>
              </a:r>
              <a:r>
                <a:rPr lang="zh-CN" altLang="en-US" sz="1400" dirty="0">
                  <a:solidFill>
                    <a:schemeClr val="accent1"/>
                  </a:solidFill>
                </a:rPr>
                <a:t>学分的同层次选考也考不完的</a:t>
              </a:r>
              <a:r>
                <a:rPr lang="en-US" altLang="zh-CN" sz="1400" dirty="0"/>
                <a:t>——</a:t>
              </a:r>
              <a:r>
                <a:rPr lang="zh-CN" altLang="en-US" sz="1400" dirty="0"/>
                <a:t>建议转专业。</a:t>
              </a:r>
              <a:endParaRPr lang="en-US" altLang="zh-CN" sz="1400" dirty="0"/>
            </a:p>
            <a:p>
              <a:pPr marL="342900" indent="-342900" algn="just">
                <a:lnSpc>
                  <a:spcPct val="150000"/>
                </a:lnSpc>
                <a:spcAft>
                  <a:spcPts val="0"/>
                </a:spcAft>
                <a:buAutoNum type="arabicPeriod"/>
              </a:pPr>
              <a:r>
                <a:rPr lang="zh-CN" altLang="en-US" sz="1400" dirty="0">
                  <a:solidFill>
                    <a:schemeClr val="accent1"/>
                  </a:solidFill>
                </a:rPr>
                <a:t>考生坚持不转的、剩余课程学分低于</a:t>
              </a:r>
              <a:r>
                <a:rPr lang="en-US" altLang="zh-CN" sz="1400" dirty="0">
                  <a:solidFill>
                    <a:schemeClr val="accent1"/>
                  </a:solidFill>
                </a:rPr>
                <a:t>21</a:t>
              </a:r>
              <a:r>
                <a:rPr lang="zh-CN" altLang="en-US" sz="1400" dirty="0">
                  <a:solidFill>
                    <a:schemeClr val="accent1"/>
                  </a:solidFill>
                </a:rPr>
                <a:t>学分的、预估两年之内可以考完的</a:t>
              </a:r>
              <a:r>
                <a:rPr lang="en-US" altLang="zh-CN" sz="1400" dirty="0"/>
                <a:t>——</a:t>
              </a:r>
              <a:r>
                <a:rPr lang="zh-CN" altLang="en-US" sz="1400" dirty="0"/>
                <a:t>继续报考本专业</a:t>
              </a:r>
              <a:endParaRPr lang="en-US" altLang="zh-CN" sz="1400" dirty="0"/>
            </a:p>
          </p:txBody>
        </p:sp>
        <p:sp>
          <p:nvSpPr>
            <p:cNvPr id="15" name="原创设计师QQ598969553             _3">
              <a:extLst>
                <a:ext uri="{FF2B5EF4-FFF2-40B4-BE49-F238E27FC236}">
                  <a16:creationId xmlns:a16="http://schemas.microsoft.com/office/drawing/2014/main" id="{918E5D94-ADD3-4312-82E0-885BB53B5D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760" y="225172"/>
              <a:ext cx="707657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2000" b="1" dirty="0">
                  <a:solidFill>
                    <a:schemeClr val="accent2"/>
                  </a:solidFill>
                  <a:latin typeface="Impact" pitchFamily="34" charset="0"/>
                  <a:ea typeface="微软雅黑" pitchFamily="34" charset="-122"/>
                  <a:cs typeface="宋体" pitchFamily="2" charset="-122"/>
                </a:rPr>
                <a:t>新旧专业计划调整及停考专业过渡办法</a:t>
              </a:r>
              <a:r>
                <a:rPr lang="zh-CN" altLang="en-US" sz="2000" b="1" dirty="0">
                  <a:solidFill>
                    <a:schemeClr val="accent1"/>
                  </a:solidFill>
                  <a:latin typeface="Impact" pitchFamily="34" charset="0"/>
                  <a:ea typeface="微软雅黑" pitchFamily="34" charset="-122"/>
                  <a:cs typeface="宋体" pitchFamily="2" charset="-122"/>
                </a:rPr>
                <a:t>解读</a:t>
              </a:r>
              <a:r>
                <a:rPr lang="en-US" altLang="zh-CN" sz="2000" b="1" dirty="0">
                  <a:solidFill>
                    <a:schemeClr val="accent1"/>
                  </a:solidFill>
                  <a:latin typeface="Impact" pitchFamily="34" charset="0"/>
                  <a:ea typeface="微软雅黑" pitchFamily="34" charset="-122"/>
                  <a:cs typeface="宋体" pitchFamily="2" charset="-122"/>
                </a:rPr>
                <a:t>----</a:t>
              </a:r>
              <a:r>
                <a:rPr lang="zh-CN" altLang="en-US" sz="2000" dirty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停考专业过渡</a:t>
              </a:r>
              <a:endParaRPr lang="en-US" altLang="zh-CN" sz="2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75404973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>
            <a:extLst>
              <a:ext uri="{FF2B5EF4-FFF2-40B4-BE49-F238E27FC236}">
                <a16:creationId xmlns:a16="http://schemas.microsoft.com/office/drawing/2014/main" id="{4EE8AC98-80F1-4A03-BD7B-3919D9DA8ABA}"/>
              </a:ext>
            </a:extLst>
          </p:cNvPr>
          <p:cNvGrpSpPr/>
          <p:nvPr/>
        </p:nvGrpSpPr>
        <p:grpSpPr>
          <a:xfrm>
            <a:off x="0" y="0"/>
            <a:ext cx="8498974" cy="18216563"/>
            <a:chOff x="0" y="0"/>
            <a:chExt cx="8498974" cy="18216563"/>
          </a:xfrm>
        </p:grpSpPr>
        <p:sp>
          <p:nvSpPr>
            <p:cNvPr id="40" name="原创设计师QQ598969553             _1"/>
            <p:cNvSpPr/>
            <p:nvPr/>
          </p:nvSpPr>
          <p:spPr bwMode="auto">
            <a:xfrm>
              <a:off x="0" y="0"/>
              <a:ext cx="322337" cy="643548"/>
            </a:xfrm>
            <a:custGeom>
              <a:avLst/>
              <a:gdLst>
                <a:gd name="T0" fmla="*/ 0 w 286"/>
                <a:gd name="T1" fmla="*/ 0 h 571"/>
                <a:gd name="T2" fmla="*/ 286 w 286"/>
                <a:gd name="T3" fmla="*/ 287 h 571"/>
                <a:gd name="T4" fmla="*/ 0 w 286"/>
                <a:gd name="T5" fmla="*/ 571 h 571"/>
                <a:gd name="T6" fmla="*/ 0 w 286"/>
                <a:gd name="T7" fmla="*/ 0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6" h="571">
                  <a:moveTo>
                    <a:pt x="0" y="0"/>
                  </a:moveTo>
                  <a:lnTo>
                    <a:pt x="286" y="287"/>
                  </a:lnTo>
                  <a:lnTo>
                    <a:pt x="0" y="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6350" cap="flat">
              <a:noFill/>
              <a:prstDash val="solid"/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1" name="原创设计师QQ598969553             _2"/>
            <p:cNvSpPr/>
            <p:nvPr/>
          </p:nvSpPr>
          <p:spPr bwMode="auto">
            <a:xfrm>
              <a:off x="99884" y="225172"/>
              <a:ext cx="216113" cy="433005"/>
            </a:xfrm>
            <a:custGeom>
              <a:avLst/>
              <a:gdLst>
                <a:gd name="T0" fmla="*/ 0 w 278"/>
                <a:gd name="T1" fmla="*/ 0 h 557"/>
                <a:gd name="T2" fmla="*/ 278 w 278"/>
                <a:gd name="T3" fmla="*/ 278 h 557"/>
                <a:gd name="T4" fmla="*/ 0 w 278"/>
                <a:gd name="T5" fmla="*/ 557 h 557"/>
                <a:gd name="T6" fmla="*/ 0 w 278"/>
                <a:gd name="T7" fmla="*/ 0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8" h="557">
                  <a:moveTo>
                    <a:pt x="0" y="0"/>
                  </a:moveTo>
                  <a:lnTo>
                    <a:pt x="278" y="278"/>
                  </a:lnTo>
                  <a:lnTo>
                    <a:pt x="0" y="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" name="原创设计师QQ598969553             _4"/>
            <p:cNvSpPr>
              <a:spLocks noChangeArrowheads="1"/>
            </p:cNvSpPr>
            <p:nvPr/>
          </p:nvSpPr>
          <p:spPr bwMode="auto">
            <a:xfrm>
              <a:off x="467544" y="540445"/>
              <a:ext cx="1800606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buNone/>
              </a:pPr>
              <a:r>
                <a:rPr lang="en-US" altLang="zh-CN" sz="800" dirty="0">
                  <a:solidFill>
                    <a:srgbClr val="53585E"/>
                  </a:solidFill>
                  <a:latin typeface="Arial" pitchFamily="34" charset="0"/>
                  <a:cs typeface="Arial" pitchFamily="34" charset="0"/>
                </a:rPr>
                <a:t>This is a subtitle for your presentation</a:t>
              </a:r>
              <a:endParaRPr lang="zh-CN" altLang="en-US" sz="800" dirty="0">
                <a:solidFill>
                  <a:srgbClr val="53585E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" name="原创设计师QQ598969553             _8"/>
            <p:cNvSpPr>
              <a:spLocks noChangeArrowheads="1"/>
            </p:cNvSpPr>
            <p:nvPr/>
          </p:nvSpPr>
          <p:spPr bwMode="auto">
            <a:xfrm>
              <a:off x="463550" y="986956"/>
              <a:ext cx="782136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altLang="zh-CN" sz="2000" dirty="0">
                  <a:solidFill>
                    <a:schemeClr val="accent1"/>
                  </a:solidFill>
                </a:rPr>
                <a:t> </a:t>
              </a:r>
              <a:endParaRPr lang="zh-CN" altLang="zh-CN" sz="1400" dirty="0">
                <a:solidFill>
                  <a:schemeClr val="accent1"/>
                </a:solidFill>
              </a:endParaRPr>
            </a:p>
          </p:txBody>
        </p:sp>
        <p:sp>
          <p:nvSpPr>
            <p:cNvPr id="120" name="原创设计师QQ598969553             _9"/>
            <p:cNvSpPr>
              <a:spLocks noChangeArrowheads="1"/>
            </p:cNvSpPr>
            <p:nvPr/>
          </p:nvSpPr>
          <p:spPr bwMode="auto">
            <a:xfrm>
              <a:off x="3026974" y="1308686"/>
              <a:ext cx="5472000" cy="19055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400" dirty="0">
                  <a:solidFill>
                    <a:schemeClr val="accent1"/>
                  </a:solidFill>
                </a:rPr>
                <a:t>过渡期第一年：</a:t>
              </a:r>
              <a:r>
                <a:rPr lang="zh-CN" altLang="en-US" sz="1400" dirty="0"/>
                <a:t>正常报考，继续报考本专业计划课程；</a:t>
              </a:r>
              <a:endParaRPr lang="en-US" altLang="zh-CN" sz="1400" dirty="0">
                <a:solidFill>
                  <a:schemeClr val="accent1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sz="1400" dirty="0">
                  <a:solidFill>
                    <a:schemeClr val="accent1"/>
                  </a:solidFill>
                </a:rPr>
                <a:t>过渡期第二年：</a:t>
              </a:r>
              <a:endParaRPr lang="en-US" altLang="zh-CN" sz="1400" dirty="0">
                <a:solidFill>
                  <a:schemeClr val="accent1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sz="1400" dirty="0">
                  <a:solidFill>
                    <a:schemeClr val="accent1"/>
                  </a:solidFill>
                </a:rPr>
                <a:t>普通专业：</a:t>
              </a:r>
              <a:r>
                <a:rPr lang="zh-CN" altLang="en-US" sz="1400" dirty="0"/>
                <a:t>允许</a:t>
              </a:r>
              <a:r>
                <a:rPr lang="en-US" altLang="zh-CN" sz="1400" dirty="0"/>
                <a:t>21</a:t>
              </a:r>
              <a:r>
                <a:rPr lang="zh-CN" altLang="en-US" sz="1400" dirty="0"/>
                <a:t>学分的课程选择同层次开考的统考理论课程报考。</a:t>
              </a:r>
              <a:endParaRPr lang="en-US" altLang="zh-CN" sz="1400" dirty="0"/>
            </a:p>
            <a:p>
              <a:pPr>
                <a:lnSpc>
                  <a:spcPct val="150000"/>
                </a:lnSpc>
              </a:pPr>
              <a:r>
                <a:rPr lang="zh-CN" altLang="en-US" sz="1400" dirty="0">
                  <a:solidFill>
                    <a:schemeClr val="accent1"/>
                  </a:solidFill>
                </a:rPr>
                <a:t>已课改试点的</a:t>
              </a:r>
              <a:r>
                <a:rPr lang="en-US" altLang="zh-CN" sz="1400" dirty="0">
                  <a:solidFill>
                    <a:schemeClr val="accent1"/>
                  </a:solidFill>
                </a:rPr>
                <a:t>13</a:t>
              </a:r>
              <a:r>
                <a:rPr lang="zh-CN" altLang="en-US" sz="1400" dirty="0">
                  <a:solidFill>
                    <a:schemeClr val="accent1"/>
                  </a:solidFill>
                </a:rPr>
                <a:t>个专业：</a:t>
              </a:r>
              <a:r>
                <a:rPr lang="zh-CN" altLang="en-US" sz="1400" dirty="0"/>
                <a:t>考生必须已考满专业核心课</a:t>
              </a:r>
              <a:r>
                <a:rPr lang="en-US" altLang="zh-CN" sz="1400" dirty="0"/>
                <a:t>28</a:t>
              </a:r>
              <a:r>
                <a:rPr lang="zh-CN" altLang="en-US" sz="1400" dirty="0"/>
                <a:t>学分，公共基础课必考，其他的课程可以选择同层次开考的统考理论课程报考。</a:t>
              </a:r>
              <a:endParaRPr lang="en-US" altLang="zh-CN" sz="1400" dirty="0"/>
            </a:p>
            <a:p>
              <a:pPr>
                <a:lnSpc>
                  <a:spcPct val="150000"/>
                </a:lnSpc>
              </a:pPr>
              <a:endParaRPr lang="zh-CN" altLang="zh-CN" sz="1400" dirty="0"/>
            </a:p>
          </p:txBody>
        </p:sp>
        <p:sp>
          <p:nvSpPr>
            <p:cNvPr id="123" name="原创设计师QQ598969553             _12"/>
            <p:cNvSpPr/>
            <p:nvPr/>
          </p:nvSpPr>
          <p:spPr>
            <a:xfrm>
              <a:off x="756000" y="2104026"/>
              <a:ext cx="1809408" cy="1809408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8" name="原创设计师QQ598969553             _14"/>
            <p:cNvSpPr>
              <a:spLocks noChangeArrowheads="1"/>
            </p:cNvSpPr>
            <p:nvPr/>
          </p:nvSpPr>
          <p:spPr bwMode="auto">
            <a:xfrm>
              <a:off x="1099322" y="2686436"/>
              <a:ext cx="1108850" cy="689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algn="ctr">
                <a:lnSpc>
                  <a:spcPct val="120000"/>
                </a:lnSpc>
                <a:spcBef>
                  <a:spcPts val="300"/>
                </a:spcBef>
              </a:pPr>
              <a:r>
                <a:rPr lang="zh-CN" altLang="en-US" sz="2000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继续报考本专业</a:t>
              </a:r>
              <a:endParaRPr lang="en-US" altLang="zh-CN" sz="20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25" name="原创设计师QQ598969553             _16"/>
            <p:cNvSpPr/>
            <p:nvPr/>
          </p:nvSpPr>
          <p:spPr bwMode="auto">
            <a:xfrm>
              <a:off x="2607735" y="2829936"/>
              <a:ext cx="179115" cy="357587"/>
            </a:xfrm>
            <a:custGeom>
              <a:avLst/>
              <a:gdLst>
                <a:gd name="T0" fmla="*/ 0 w 557"/>
                <a:gd name="T1" fmla="*/ 0 h 1112"/>
                <a:gd name="T2" fmla="*/ 557 w 557"/>
                <a:gd name="T3" fmla="*/ 557 h 1112"/>
                <a:gd name="T4" fmla="*/ 0 w 557"/>
                <a:gd name="T5" fmla="*/ 1112 h 1112"/>
                <a:gd name="T6" fmla="*/ 0 w 557"/>
                <a:gd name="T7" fmla="*/ 0 h 1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7" h="1112">
                  <a:moveTo>
                    <a:pt x="0" y="0"/>
                  </a:moveTo>
                  <a:lnTo>
                    <a:pt x="557" y="557"/>
                  </a:lnTo>
                  <a:lnTo>
                    <a:pt x="0" y="11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pic>
          <p:nvPicPr>
            <p:cNvPr id="18" name="Picture 64"/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2988" y="17705388"/>
              <a:ext cx="1978025" cy="511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原创设计师QQ598969553             _3">
              <a:extLst>
                <a:ext uri="{FF2B5EF4-FFF2-40B4-BE49-F238E27FC236}">
                  <a16:creationId xmlns:a16="http://schemas.microsoft.com/office/drawing/2014/main" id="{918E5D94-ADD3-4312-82E0-885BB53B5D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760" y="225172"/>
              <a:ext cx="700456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2000" b="1" dirty="0">
                  <a:solidFill>
                    <a:schemeClr val="accent2"/>
                  </a:solidFill>
                  <a:latin typeface="Impact" pitchFamily="34" charset="0"/>
                  <a:ea typeface="微软雅黑" pitchFamily="34" charset="-122"/>
                  <a:cs typeface="宋体" pitchFamily="2" charset="-122"/>
                </a:rPr>
                <a:t>新旧专业计划调整及停考专业过渡办法</a:t>
              </a:r>
              <a:r>
                <a:rPr lang="zh-CN" altLang="en-US" sz="2000" b="1" dirty="0">
                  <a:solidFill>
                    <a:schemeClr val="accent1"/>
                  </a:solidFill>
                  <a:latin typeface="Impact" pitchFamily="34" charset="0"/>
                  <a:ea typeface="微软雅黑" pitchFamily="34" charset="-122"/>
                  <a:cs typeface="宋体" pitchFamily="2" charset="-122"/>
                </a:rPr>
                <a:t>解读</a:t>
              </a:r>
              <a:r>
                <a:rPr lang="en-US" altLang="zh-CN" sz="2000" b="1" dirty="0">
                  <a:solidFill>
                    <a:schemeClr val="accent1"/>
                  </a:solidFill>
                  <a:latin typeface="Impact" pitchFamily="34" charset="0"/>
                  <a:ea typeface="微软雅黑" pitchFamily="34" charset="-122"/>
                  <a:cs typeface="宋体" pitchFamily="2" charset="-122"/>
                </a:rPr>
                <a:t>----</a:t>
              </a:r>
              <a:r>
                <a:rPr lang="zh-CN" altLang="en-US" sz="2000" dirty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停考专业过渡</a:t>
              </a:r>
              <a:endParaRPr lang="en-US" altLang="zh-CN" sz="2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6" name="原创设计师QQ598969553             _9">
              <a:extLst>
                <a:ext uri="{FF2B5EF4-FFF2-40B4-BE49-F238E27FC236}">
                  <a16:creationId xmlns:a16="http://schemas.microsoft.com/office/drawing/2014/main" id="{E007A2C2-DC1F-4E28-8A8A-B9C76C862B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6974" y="3506956"/>
              <a:ext cx="5472000" cy="609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400" dirty="0"/>
                <a:t>上述情况之外的，在任何一个时间节点均需相关单位指导考生转入其他开考专业。</a:t>
              </a:r>
              <a:endParaRPr lang="zh-CN" altLang="zh-CN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147058574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66DD97A0-7362-44F5-87B1-2D0F52815E87}"/>
              </a:ext>
            </a:extLst>
          </p:cNvPr>
          <p:cNvGrpSpPr/>
          <p:nvPr/>
        </p:nvGrpSpPr>
        <p:grpSpPr>
          <a:xfrm>
            <a:off x="-36512" y="0"/>
            <a:ext cx="8498974" cy="18216563"/>
            <a:chOff x="0" y="0"/>
            <a:chExt cx="8498974" cy="18216563"/>
          </a:xfrm>
        </p:grpSpPr>
        <p:sp>
          <p:nvSpPr>
            <p:cNvPr id="40" name="原创设计师QQ598969553             _1"/>
            <p:cNvSpPr/>
            <p:nvPr/>
          </p:nvSpPr>
          <p:spPr bwMode="auto">
            <a:xfrm>
              <a:off x="0" y="0"/>
              <a:ext cx="322337" cy="643548"/>
            </a:xfrm>
            <a:custGeom>
              <a:avLst/>
              <a:gdLst>
                <a:gd name="T0" fmla="*/ 0 w 286"/>
                <a:gd name="T1" fmla="*/ 0 h 571"/>
                <a:gd name="T2" fmla="*/ 286 w 286"/>
                <a:gd name="T3" fmla="*/ 287 h 571"/>
                <a:gd name="T4" fmla="*/ 0 w 286"/>
                <a:gd name="T5" fmla="*/ 571 h 571"/>
                <a:gd name="T6" fmla="*/ 0 w 286"/>
                <a:gd name="T7" fmla="*/ 0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6" h="571">
                  <a:moveTo>
                    <a:pt x="0" y="0"/>
                  </a:moveTo>
                  <a:lnTo>
                    <a:pt x="286" y="287"/>
                  </a:lnTo>
                  <a:lnTo>
                    <a:pt x="0" y="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6350" cap="flat">
              <a:noFill/>
              <a:prstDash val="solid"/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1" name="原创设计师QQ598969553             _2"/>
            <p:cNvSpPr/>
            <p:nvPr/>
          </p:nvSpPr>
          <p:spPr bwMode="auto">
            <a:xfrm>
              <a:off x="99884" y="225172"/>
              <a:ext cx="216113" cy="433005"/>
            </a:xfrm>
            <a:custGeom>
              <a:avLst/>
              <a:gdLst>
                <a:gd name="T0" fmla="*/ 0 w 278"/>
                <a:gd name="T1" fmla="*/ 0 h 557"/>
                <a:gd name="T2" fmla="*/ 278 w 278"/>
                <a:gd name="T3" fmla="*/ 278 h 557"/>
                <a:gd name="T4" fmla="*/ 0 w 278"/>
                <a:gd name="T5" fmla="*/ 557 h 557"/>
                <a:gd name="T6" fmla="*/ 0 w 278"/>
                <a:gd name="T7" fmla="*/ 0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8" h="557">
                  <a:moveTo>
                    <a:pt x="0" y="0"/>
                  </a:moveTo>
                  <a:lnTo>
                    <a:pt x="278" y="278"/>
                  </a:lnTo>
                  <a:lnTo>
                    <a:pt x="0" y="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" name="原创设计师QQ598969553             _4"/>
            <p:cNvSpPr>
              <a:spLocks noChangeArrowheads="1"/>
            </p:cNvSpPr>
            <p:nvPr/>
          </p:nvSpPr>
          <p:spPr bwMode="auto">
            <a:xfrm>
              <a:off x="467544" y="540445"/>
              <a:ext cx="1800606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buNone/>
              </a:pPr>
              <a:r>
                <a:rPr lang="en-US" altLang="zh-CN" sz="800" dirty="0">
                  <a:solidFill>
                    <a:srgbClr val="53585E"/>
                  </a:solidFill>
                  <a:latin typeface="Arial" pitchFamily="34" charset="0"/>
                  <a:cs typeface="Arial" pitchFamily="34" charset="0"/>
                </a:rPr>
                <a:t>This is a subtitle for your presentation</a:t>
              </a:r>
              <a:endParaRPr lang="zh-CN" altLang="en-US" sz="800" dirty="0">
                <a:solidFill>
                  <a:srgbClr val="53585E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" name="原创设计师QQ598969553             _8"/>
            <p:cNvSpPr>
              <a:spLocks noChangeArrowheads="1"/>
            </p:cNvSpPr>
            <p:nvPr/>
          </p:nvSpPr>
          <p:spPr bwMode="auto">
            <a:xfrm>
              <a:off x="463550" y="986956"/>
              <a:ext cx="782136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altLang="zh-CN" sz="2000" dirty="0">
                  <a:solidFill>
                    <a:schemeClr val="accent1"/>
                  </a:solidFill>
                </a:rPr>
                <a:t> </a:t>
              </a:r>
              <a:endParaRPr lang="zh-CN" altLang="zh-CN" sz="1400" dirty="0">
                <a:solidFill>
                  <a:schemeClr val="accent1"/>
                </a:solidFill>
              </a:endParaRPr>
            </a:p>
          </p:txBody>
        </p:sp>
        <p:sp>
          <p:nvSpPr>
            <p:cNvPr id="120" name="原创设计师QQ598969553             _9"/>
            <p:cNvSpPr>
              <a:spLocks noChangeArrowheads="1"/>
            </p:cNvSpPr>
            <p:nvPr/>
          </p:nvSpPr>
          <p:spPr bwMode="auto">
            <a:xfrm>
              <a:off x="3026974" y="1308686"/>
              <a:ext cx="5472000" cy="22621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400" dirty="0">
                  <a:solidFill>
                    <a:schemeClr val="accent1"/>
                  </a:solidFill>
                </a:rPr>
                <a:t>过渡办法：</a:t>
              </a:r>
              <a:endParaRPr lang="en-US" altLang="zh-CN" sz="1400" dirty="0">
                <a:solidFill>
                  <a:schemeClr val="accent1"/>
                </a:solidFill>
              </a:endParaRPr>
            </a:p>
            <a:p>
              <a:pPr marL="342900" indent="-342900">
                <a:lnSpc>
                  <a:spcPct val="150000"/>
                </a:lnSpc>
                <a:buAutoNum type="arabicPeriod"/>
              </a:pPr>
              <a:r>
                <a:rPr lang="zh-CN" altLang="en-US" sz="1400" dirty="0"/>
                <a:t>考生必须取得转入专业公共基础课合格成绩，同时取得转入专业不低于</a:t>
              </a:r>
              <a:r>
                <a:rPr lang="en-US" altLang="zh-CN" sz="1400" dirty="0"/>
                <a:t>28</a:t>
              </a:r>
              <a:r>
                <a:rPr lang="zh-CN" altLang="en-US" sz="1400" dirty="0"/>
                <a:t>学分的专业核心课学分。</a:t>
              </a:r>
              <a:r>
                <a:rPr lang="en-US" altLang="zh-CN" sz="1400" dirty="0">
                  <a:solidFill>
                    <a:schemeClr val="accent1"/>
                  </a:solidFill>
                </a:rPr>
                <a:t>——</a:t>
              </a:r>
              <a:r>
                <a:rPr lang="zh-CN" altLang="en-US" sz="1400" dirty="0">
                  <a:solidFill>
                    <a:schemeClr val="accent1"/>
                  </a:solidFill>
                </a:rPr>
                <a:t>各考试机构应尽量指导考生转入</a:t>
              </a:r>
              <a:r>
                <a:rPr lang="en-US" altLang="zh-CN" sz="1400" dirty="0">
                  <a:solidFill>
                    <a:schemeClr val="accent1"/>
                  </a:solidFill>
                </a:rPr>
                <a:t>2018</a:t>
              </a:r>
              <a:r>
                <a:rPr lang="zh-CN" altLang="en-US" sz="1400" dirty="0">
                  <a:solidFill>
                    <a:schemeClr val="accent1"/>
                  </a:solidFill>
                </a:rPr>
                <a:t>年开考专业中，避免再次过渡。</a:t>
              </a:r>
              <a:endParaRPr lang="en-US" altLang="zh-CN" sz="1400" dirty="0">
                <a:solidFill>
                  <a:schemeClr val="accent1"/>
                </a:solidFill>
              </a:endParaRPr>
            </a:p>
            <a:p>
              <a:pPr marL="342900" indent="-342900">
                <a:lnSpc>
                  <a:spcPct val="150000"/>
                </a:lnSpc>
                <a:buAutoNum type="arabicPeriod"/>
              </a:pPr>
              <a:r>
                <a:rPr lang="zh-CN" altLang="en-US" sz="1400" dirty="0"/>
                <a:t>本科层次的学位课程是必须要考的。</a:t>
              </a:r>
              <a:r>
                <a:rPr lang="en-US" altLang="zh-CN" sz="1400" dirty="0">
                  <a:solidFill>
                    <a:schemeClr val="accent1"/>
                  </a:solidFill>
                </a:rPr>
                <a:t>——</a:t>
              </a:r>
              <a:r>
                <a:rPr lang="zh-CN" altLang="en-US" sz="1400" dirty="0">
                  <a:solidFill>
                    <a:schemeClr val="accent1"/>
                  </a:solidFill>
                </a:rPr>
                <a:t>确保考生申请学位没有后续问题。</a:t>
              </a:r>
              <a:endParaRPr lang="en-US" altLang="zh-CN" sz="1400" dirty="0">
                <a:solidFill>
                  <a:schemeClr val="accent1"/>
                </a:solidFill>
              </a:endParaRPr>
            </a:p>
            <a:p>
              <a:pPr marL="342900" indent="-342900">
                <a:lnSpc>
                  <a:spcPct val="150000"/>
                </a:lnSpc>
                <a:buAutoNum type="arabicPeriod"/>
              </a:pPr>
              <a:r>
                <a:rPr lang="zh-CN" altLang="en-US" sz="1400" dirty="0"/>
                <a:t>转入专业毕业考核必须要考。</a:t>
              </a:r>
              <a:r>
                <a:rPr lang="en-US" altLang="zh-CN" sz="1400" dirty="0">
                  <a:solidFill>
                    <a:schemeClr val="accent1"/>
                  </a:solidFill>
                </a:rPr>
                <a:t>——</a:t>
              </a:r>
              <a:r>
                <a:rPr lang="zh-CN" altLang="en-US" sz="1400" dirty="0">
                  <a:solidFill>
                    <a:schemeClr val="accent1"/>
                  </a:solidFill>
                </a:rPr>
                <a:t>原专业的毕业考核不能直接置换。</a:t>
              </a:r>
              <a:endParaRPr lang="en-US" altLang="zh-CN" sz="1400" dirty="0">
                <a:solidFill>
                  <a:schemeClr val="accent1"/>
                </a:solidFill>
              </a:endParaRPr>
            </a:p>
          </p:txBody>
        </p:sp>
        <p:sp>
          <p:nvSpPr>
            <p:cNvPr id="123" name="原创设计师QQ598969553             _12"/>
            <p:cNvSpPr/>
            <p:nvPr/>
          </p:nvSpPr>
          <p:spPr>
            <a:xfrm>
              <a:off x="756000" y="2104026"/>
              <a:ext cx="1809408" cy="1809408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8" name="原创设计师QQ598969553             _14"/>
            <p:cNvSpPr>
              <a:spLocks noChangeArrowheads="1"/>
            </p:cNvSpPr>
            <p:nvPr/>
          </p:nvSpPr>
          <p:spPr bwMode="auto">
            <a:xfrm>
              <a:off x="1099322" y="2686436"/>
              <a:ext cx="1108850" cy="689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algn="ctr">
                <a:lnSpc>
                  <a:spcPct val="120000"/>
                </a:lnSpc>
                <a:spcBef>
                  <a:spcPts val="300"/>
                </a:spcBef>
              </a:pPr>
              <a:r>
                <a:rPr lang="zh-CN" altLang="en-US" sz="2000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转入其他专业</a:t>
              </a:r>
              <a:endParaRPr lang="en-US" altLang="zh-CN" sz="20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25" name="原创设计师QQ598969553             _16"/>
            <p:cNvSpPr/>
            <p:nvPr/>
          </p:nvSpPr>
          <p:spPr bwMode="auto">
            <a:xfrm>
              <a:off x="2607735" y="2829936"/>
              <a:ext cx="179115" cy="357587"/>
            </a:xfrm>
            <a:custGeom>
              <a:avLst/>
              <a:gdLst>
                <a:gd name="T0" fmla="*/ 0 w 557"/>
                <a:gd name="T1" fmla="*/ 0 h 1112"/>
                <a:gd name="T2" fmla="*/ 557 w 557"/>
                <a:gd name="T3" fmla="*/ 557 h 1112"/>
                <a:gd name="T4" fmla="*/ 0 w 557"/>
                <a:gd name="T5" fmla="*/ 1112 h 1112"/>
                <a:gd name="T6" fmla="*/ 0 w 557"/>
                <a:gd name="T7" fmla="*/ 0 h 1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7" h="1112">
                  <a:moveTo>
                    <a:pt x="0" y="0"/>
                  </a:moveTo>
                  <a:lnTo>
                    <a:pt x="557" y="557"/>
                  </a:lnTo>
                  <a:lnTo>
                    <a:pt x="0" y="11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pic>
          <p:nvPicPr>
            <p:cNvPr id="18" name="Picture 64"/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2988" y="17705388"/>
              <a:ext cx="1978025" cy="511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原创设计师QQ598969553             _3">
              <a:extLst>
                <a:ext uri="{FF2B5EF4-FFF2-40B4-BE49-F238E27FC236}">
                  <a16:creationId xmlns:a16="http://schemas.microsoft.com/office/drawing/2014/main" id="{918E5D94-ADD3-4312-82E0-885BB53B5D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760" y="225172"/>
              <a:ext cx="732911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2000" b="1" dirty="0">
                  <a:solidFill>
                    <a:schemeClr val="accent2"/>
                  </a:solidFill>
                  <a:latin typeface="Impact" pitchFamily="34" charset="0"/>
                  <a:ea typeface="微软雅黑" pitchFamily="34" charset="-122"/>
                  <a:cs typeface="宋体" pitchFamily="2" charset="-122"/>
                </a:rPr>
                <a:t>新旧专业计划调整及停考专业过渡办法</a:t>
              </a:r>
              <a:r>
                <a:rPr lang="zh-CN" altLang="en-US" sz="2000" b="1" dirty="0">
                  <a:solidFill>
                    <a:schemeClr val="accent1"/>
                  </a:solidFill>
                  <a:latin typeface="Impact" pitchFamily="34" charset="0"/>
                  <a:ea typeface="微软雅黑" pitchFamily="34" charset="-122"/>
                  <a:cs typeface="宋体" pitchFamily="2" charset="-122"/>
                </a:rPr>
                <a:t>解读</a:t>
              </a:r>
              <a:r>
                <a:rPr lang="en-US" altLang="zh-CN" sz="2000" b="1" dirty="0">
                  <a:solidFill>
                    <a:schemeClr val="accent1"/>
                  </a:solidFill>
                  <a:latin typeface="Impact" pitchFamily="34" charset="0"/>
                  <a:ea typeface="微软雅黑" pitchFamily="34" charset="-122"/>
                  <a:cs typeface="宋体" pitchFamily="2" charset="-122"/>
                </a:rPr>
                <a:t>----</a:t>
              </a:r>
              <a:r>
                <a:rPr lang="zh-CN" altLang="en-US" sz="2000" dirty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停考专业过渡</a:t>
              </a:r>
              <a:endParaRPr lang="en-US" altLang="zh-CN" sz="2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6" name="原创设计师QQ598969553             _9">
              <a:extLst>
                <a:ext uri="{FF2B5EF4-FFF2-40B4-BE49-F238E27FC236}">
                  <a16:creationId xmlns:a16="http://schemas.microsoft.com/office/drawing/2014/main" id="{E007A2C2-DC1F-4E28-8A8A-B9C76C862B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6974" y="3913434"/>
              <a:ext cx="5472000" cy="609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400" dirty="0"/>
                <a:t>在此环节中，各单位指导时要掌握一个</a:t>
              </a:r>
              <a:r>
                <a:rPr lang="zh-CN" altLang="en-US" sz="1400" dirty="0">
                  <a:solidFill>
                    <a:srgbClr val="FF0000"/>
                  </a:solidFill>
                </a:rPr>
                <a:t>核心要求</a:t>
              </a:r>
              <a:r>
                <a:rPr lang="zh-CN" altLang="en-US" sz="1400" dirty="0"/>
                <a:t>：考生以前的专业必须是停考专业。</a:t>
              </a:r>
              <a:endParaRPr lang="zh-CN" altLang="zh-CN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614715588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E5497564-8408-4FE2-AB4B-5E3CD6F2B01B}"/>
              </a:ext>
            </a:extLst>
          </p:cNvPr>
          <p:cNvGrpSpPr/>
          <p:nvPr/>
        </p:nvGrpSpPr>
        <p:grpSpPr>
          <a:xfrm>
            <a:off x="0" y="0"/>
            <a:ext cx="8498974" cy="18216563"/>
            <a:chOff x="0" y="0"/>
            <a:chExt cx="8498974" cy="18216563"/>
          </a:xfrm>
        </p:grpSpPr>
        <p:sp>
          <p:nvSpPr>
            <p:cNvPr id="40" name="原创设计师QQ598969553             _1"/>
            <p:cNvSpPr/>
            <p:nvPr/>
          </p:nvSpPr>
          <p:spPr bwMode="auto">
            <a:xfrm>
              <a:off x="0" y="0"/>
              <a:ext cx="322337" cy="643548"/>
            </a:xfrm>
            <a:custGeom>
              <a:avLst/>
              <a:gdLst>
                <a:gd name="T0" fmla="*/ 0 w 286"/>
                <a:gd name="T1" fmla="*/ 0 h 571"/>
                <a:gd name="T2" fmla="*/ 286 w 286"/>
                <a:gd name="T3" fmla="*/ 287 h 571"/>
                <a:gd name="T4" fmla="*/ 0 w 286"/>
                <a:gd name="T5" fmla="*/ 571 h 571"/>
                <a:gd name="T6" fmla="*/ 0 w 286"/>
                <a:gd name="T7" fmla="*/ 0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6" h="571">
                  <a:moveTo>
                    <a:pt x="0" y="0"/>
                  </a:moveTo>
                  <a:lnTo>
                    <a:pt x="286" y="287"/>
                  </a:lnTo>
                  <a:lnTo>
                    <a:pt x="0" y="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6350" cap="flat">
              <a:noFill/>
              <a:prstDash val="solid"/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1" name="原创设计师QQ598969553             _2"/>
            <p:cNvSpPr/>
            <p:nvPr/>
          </p:nvSpPr>
          <p:spPr bwMode="auto">
            <a:xfrm>
              <a:off x="99884" y="225172"/>
              <a:ext cx="216113" cy="433005"/>
            </a:xfrm>
            <a:custGeom>
              <a:avLst/>
              <a:gdLst>
                <a:gd name="T0" fmla="*/ 0 w 278"/>
                <a:gd name="T1" fmla="*/ 0 h 557"/>
                <a:gd name="T2" fmla="*/ 278 w 278"/>
                <a:gd name="T3" fmla="*/ 278 h 557"/>
                <a:gd name="T4" fmla="*/ 0 w 278"/>
                <a:gd name="T5" fmla="*/ 557 h 557"/>
                <a:gd name="T6" fmla="*/ 0 w 278"/>
                <a:gd name="T7" fmla="*/ 0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8" h="557">
                  <a:moveTo>
                    <a:pt x="0" y="0"/>
                  </a:moveTo>
                  <a:lnTo>
                    <a:pt x="278" y="278"/>
                  </a:lnTo>
                  <a:lnTo>
                    <a:pt x="0" y="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" name="原创设计师QQ598969553             _4"/>
            <p:cNvSpPr>
              <a:spLocks noChangeArrowheads="1"/>
            </p:cNvSpPr>
            <p:nvPr/>
          </p:nvSpPr>
          <p:spPr bwMode="auto">
            <a:xfrm>
              <a:off x="467544" y="540445"/>
              <a:ext cx="1800606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buNone/>
              </a:pPr>
              <a:r>
                <a:rPr lang="en-US" altLang="zh-CN" sz="800" dirty="0">
                  <a:solidFill>
                    <a:srgbClr val="53585E"/>
                  </a:solidFill>
                  <a:latin typeface="Arial" pitchFamily="34" charset="0"/>
                  <a:cs typeface="Arial" pitchFamily="34" charset="0"/>
                </a:rPr>
                <a:t>This is a subtitle for your presentation</a:t>
              </a:r>
              <a:endParaRPr lang="zh-CN" altLang="en-US" sz="800" dirty="0">
                <a:solidFill>
                  <a:srgbClr val="53585E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" name="原创设计师QQ598969553             _8"/>
            <p:cNvSpPr>
              <a:spLocks noChangeArrowheads="1"/>
            </p:cNvSpPr>
            <p:nvPr/>
          </p:nvSpPr>
          <p:spPr bwMode="auto">
            <a:xfrm>
              <a:off x="463550" y="986956"/>
              <a:ext cx="782136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altLang="zh-CN" sz="2000" dirty="0">
                  <a:solidFill>
                    <a:schemeClr val="accent1"/>
                  </a:solidFill>
                </a:rPr>
                <a:t> </a:t>
              </a:r>
              <a:endParaRPr lang="zh-CN" altLang="zh-CN" sz="1400" dirty="0">
                <a:solidFill>
                  <a:schemeClr val="accent1"/>
                </a:solidFill>
              </a:endParaRPr>
            </a:p>
          </p:txBody>
        </p:sp>
        <p:sp>
          <p:nvSpPr>
            <p:cNvPr id="120" name="原创设计师QQ598969553             _9"/>
            <p:cNvSpPr>
              <a:spLocks noChangeArrowheads="1"/>
            </p:cNvSpPr>
            <p:nvPr/>
          </p:nvSpPr>
          <p:spPr bwMode="auto">
            <a:xfrm>
              <a:off x="3026974" y="818832"/>
              <a:ext cx="5472000" cy="609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400" dirty="0">
                  <a:solidFill>
                    <a:schemeClr val="accent1"/>
                  </a:solidFill>
                </a:rPr>
                <a:t>基本思路：</a:t>
              </a:r>
              <a:r>
                <a:rPr lang="zh-CN" altLang="en-US" sz="1400" dirty="0"/>
                <a:t>新旧计划一致的课程直接使用，有变化的课程实行同类型学分顶替。</a:t>
              </a:r>
              <a:endParaRPr lang="en-US" altLang="zh-CN" sz="1400" dirty="0"/>
            </a:p>
          </p:txBody>
        </p:sp>
        <p:sp>
          <p:nvSpPr>
            <p:cNvPr id="123" name="原创设计师QQ598969553             _12"/>
            <p:cNvSpPr/>
            <p:nvPr/>
          </p:nvSpPr>
          <p:spPr>
            <a:xfrm>
              <a:off x="756000" y="2104026"/>
              <a:ext cx="1809408" cy="1809408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8" name="原创设计师QQ598969553             _14"/>
            <p:cNvSpPr>
              <a:spLocks noChangeArrowheads="1"/>
            </p:cNvSpPr>
            <p:nvPr/>
          </p:nvSpPr>
          <p:spPr bwMode="auto">
            <a:xfrm>
              <a:off x="1106279" y="2554907"/>
              <a:ext cx="1108850" cy="11079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algn="ctr">
                <a:lnSpc>
                  <a:spcPct val="120000"/>
                </a:lnSpc>
                <a:spcBef>
                  <a:spcPts val="300"/>
                </a:spcBef>
              </a:pPr>
              <a:r>
                <a:rPr lang="zh-CN" altLang="en-US" sz="2000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调整计划的专业</a:t>
              </a:r>
              <a:endParaRPr lang="en-US" altLang="zh-CN" sz="20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 algn="ctr">
                <a:lnSpc>
                  <a:spcPct val="120000"/>
                </a:lnSpc>
                <a:spcBef>
                  <a:spcPts val="300"/>
                </a:spcBef>
              </a:pPr>
              <a:r>
                <a:rPr lang="zh-CN" altLang="en-US" sz="2000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过渡</a:t>
              </a:r>
              <a:endParaRPr lang="en-US" altLang="zh-CN" sz="20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25" name="原创设计师QQ598969553             _16"/>
            <p:cNvSpPr/>
            <p:nvPr/>
          </p:nvSpPr>
          <p:spPr bwMode="auto">
            <a:xfrm>
              <a:off x="2607735" y="2829936"/>
              <a:ext cx="179115" cy="357587"/>
            </a:xfrm>
            <a:custGeom>
              <a:avLst/>
              <a:gdLst>
                <a:gd name="T0" fmla="*/ 0 w 557"/>
                <a:gd name="T1" fmla="*/ 0 h 1112"/>
                <a:gd name="T2" fmla="*/ 557 w 557"/>
                <a:gd name="T3" fmla="*/ 557 h 1112"/>
                <a:gd name="T4" fmla="*/ 0 w 557"/>
                <a:gd name="T5" fmla="*/ 1112 h 1112"/>
                <a:gd name="T6" fmla="*/ 0 w 557"/>
                <a:gd name="T7" fmla="*/ 0 h 1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7" h="1112">
                  <a:moveTo>
                    <a:pt x="0" y="0"/>
                  </a:moveTo>
                  <a:lnTo>
                    <a:pt x="557" y="557"/>
                  </a:lnTo>
                  <a:lnTo>
                    <a:pt x="0" y="11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pic>
          <p:nvPicPr>
            <p:cNvPr id="18" name="Picture 64"/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2988" y="17705388"/>
              <a:ext cx="1978025" cy="511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原创设计师QQ598969553             _3">
              <a:extLst>
                <a:ext uri="{FF2B5EF4-FFF2-40B4-BE49-F238E27FC236}">
                  <a16:creationId xmlns:a16="http://schemas.microsoft.com/office/drawing/2014/main" id="{918E5D94-ADD3-4312-82E0-885BB53B5D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760" y="225172"/>
              <a:ext cx="7436616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2000" b="1" dirty="0">
                  <a:solidFill>
                    <a:schemeClr val="accent2"/>
                  </a:solidFill>
                  <a:latin typeface="Impact" pitchFamily="34" charset="0"/>
                  <a:ea typeface="微软雅黑" pitchFamily="34" charset="-122"/>
                  <a:cs typeface="宋体" pitchFamily="2" charset="-122"/>
                </a:rPr>
                <a:t>新旧专业计划调整及停考专业过渡办法</a:t>
              </a:r>
              <a:r>
                <a:rPr lang="zh-CN" altLang="en-US" sz="2000" b="1" dirty="0">
                  <a:solidFill>
                    <a:schemeClr val="accent1"/>
                  </a:solidFill>
                  <a:latin typeface="Impact" pitchFamily="34" charset="0"/>
                  <a:ea typeface="微软雅黑" pitchFamily="34" charset="-122"/>
                  <a:cs typeface="宋体" pitchFamily="2" charset="-122"/>
                </a:rPr>
                <a:t>解读</a:t>
              </a:r>
              <a:r>
                <a:rPr lang="en-US" altLang="zh-CN" sz="2000" b="1" dirty="0">
                  <a:solidFill>
                    <a:schemeClr val="accent1"/>
                  </a:solidFill>
                  <a:latin typeface="Impact" pitchFamily="34" charset="0"/>
                  <a:ea typeface="微软雅黑" pitchFamily="34" charset="-122"/>
                  <a:cs typeface="宋体" pitchFamily="2" charset="-122"/>
                </a:rPr>
                <a:t>----</a:t>
              </a:r>
              <a:r>
                <a:rPr lang="zh-CN" altLang="en-US" sz="2000" dirty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调整计划的专业</a:t>
              </a:r>
              <a:endParaRPr lang="en-US" altLang="zh-CN" sz="20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zh-CN" sz="2000" b="1" dirty="0">
                <a:solidFill>
                  <a:schemeClr val="accent1"/>
                </a:solidFill>
                <a:latin typeface="Impact" pitchFamily="34" charset="0"/>
                <a:ea typeface="微软雅黑" pitchFamily="34" charset="-122"/>
                <a:cs typeface="宋体" pitchFamily="2" charset="-122"/>
              </a:endParaRPr>
            </a:p>
          </p:txBody>
        </p:sp>
        <p:sp>
          <p:nvSpPr>
            <p:cNvPr id="16" name="原创设计师QQ598969553             _9">
              <a:extLst>
                <a:ext uri="{FF2B5EF4-FFF2-40B4-BE49-F238E27FC236}">
                  <a16:creationId xmlns:a16="http://schemas.microsoft.com/office/drawing/2014/main" id="{E007A2C2-DC1F-4E28-8A8A-B9C76C862B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6974" y="3434956"/>
              <a:ext cx="5472000" cy="12926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400" dirty="0"/>
                <a:t>在此环节中，各单位指导时要</a:t>
              </a:r>
              <a:r>
                <a:rPr lang="zh-CN" altLang="en-US" sz="1400" dirty="0">
                  <a:solidFill>
                    <a:srgbClr val="FF0000"/>
                  </a:solidFill>
                </a:rPr>
                <a:t>注意说明</a:t>
              </a:r>
              <a:r>
                <a:rPr lang="zh-CN" altLang="en-US" sz="1400" dirty="0"/>
                <a:t>：本科层次如要获得学位，学位课程必考（新旧计划学位课程都可算入）。</a:t>
              </a:r>
              <a:endParaRPr lang="en-US" altLang="zh-CN" sz="1400" dirty="0"/>
            </a:p>
            <a:p>
              <a:pPr>
                <a:lnSpc>
                  <a:spcPct val="150000"/>
                </a:lnSpc>
              </a:pPr>
              <a:r>
                <a:rPr lang="zh-CN" altLang="en-US" sz="1400" dirty="0">
                  <a:solidFill>
                    <a:srgbClr val="FF0000"/>
                  </a:solidFill>
                </a:rPr>
                <a:t>掌握一个窍门：</a:t>
              </a:r>
              <a:r>
                <a:rPr lang="zh-CN" altLang="en-US" sz="1400" dirty="0"/>
                <a:t>凡是按上述规则不能毕业的，指导考生报考新计划的专业核心课是没错的（前提是公共基础课必考无疑）</a:t>
              </a:r>
              <a:endParaRPr lang="zh-CN" altLang="zh-CN" sz="1400" dirty="0"/>
            </a:p>
          </p:txBody>
        </p:sp>
        <p:sp>
          <p:nvSpPr>
            <p:cNvPr id="13" name="原创设计师QQ598969553             _9">
              <a:extLst>
                <a:ext uri="{FF2B5EF4-FFF2-40B4-BE49-F238E27FC236}">
                  <a16:creationId xmlns:a16="http://schemas.microsoft.com/office/drawing/2014/main" id="{DCC19EE0-397A-4076-B47D-7C3057F422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6974" y="1690602"/>
              <a:ext cx="5472000" cy="1615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400" dirty="0">
                  <a:solidFill>
                    <a:schemeClr val="accent1"/>
                  </a:solidFill>
                </a:rPr>
                <a:t>过渡办法：</a:t>
              </a:r>
              <a:endParaRPr lang="en-US" altLang="zh-CN" sz="1400" dirty="0">
                <a:solidFill>
                  <a:schemeClr val="accent1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sz="1400" dirty="0"/>
                <a:t>公共课</a:t>
              </a:r>
              <a:r>
                <a:rPr lang="en-US" altLang="zh-CN" sz="1400" dirty="0">
                  <a:sym typeface="Wingdings" panose="05000000000000000000" pitchFamily="2" charset="2"/>
                </a:rPr>
                <a:t></a:t>
              </a:r>
              <a:r>
                <a:rPr lang="zh-CN" altLang="en-US" sz="1400" dirty="0"/>
                <a:t>公共基础课，不足的继续报考公共基础课</a:t>
              </a:r>
              <a:r>
                <a:rPr lang="en-US" altLang="zh-CN" sz="1400" dirty="0"/>
                <a:t>;</a:t>
              </a:r>
            </a:p>
            <a:p>
              <a:pPr>
                <a:lnSpc>
                  <a:spcPct val="150000"/>
                </a:lnSpc>
              </a:pPr>
              <a:r>
                <a:rPr lang="zh-CN" altLang="en-US" sz="1400" dirty="0"/>
                <a:t>专业课先抵消选考课学分</a:t>
              </a:r>
              <a:r>
                <a:rPr lang="en-US" altLang="zh-CN" sz="1400" dirty="0">
                  <a:sym typeface="Wingdings" panose="05000000000000000000" pitchFamily="2" charset="2"/>
                </a:rPr>
                <a:t></a:t>
              </a:r>
              <a:r>
                <a:rPr lang="zh-CN" altLang="en-US" sz="1400" dirty="0">
                  <a:sym typeface="Wingdings" panose="05000000000000000000" pitchFamily="2" charset="2"/>
                </a:rPr>
                <a:t>抵消后有多的可抵消新计划专业核心课学分</a:t>
              </a:r>
              <a:r>
                <a:rPr lang="en-US" altLang="zh-CN" sz="1400" dirty="0">
                  <a:sym typeface="Wingdings" panose="05000000000000000000" pitchFamily="2" charset="2"/>
                </a:rPr>
                <a:t>—&gt;</a:t>
              </a:r>
              <a:r>
                <a:rPr lang="zh-CN" altLang="en-US" sz="1400" dirty="0">
                  <a:sym typeface="Wingdings" panose="05000000000000000000" pitchFamily="2" charset="2"/>
                </a:rPr>
                <a:t>抵消完后仍达不到新计划毕业标准的，应继续报考新计划的专业核心课。</a:t>
              </a:r>
              <a:endParaRPr lang="en-US" altLang="zh-CN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81150943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C6DB5757-988F-4182-B8C7-B33FA057CDC6}"/>
              </a:ext>
            </a:extLst>
          </p:cNvPr>
          <p:cNvGrpSpPr/>
          <p:nvPr/>
        </p:nvGrpSpPr>
        <p:grpSpPr>
          <a:xfrm>
            <a:off x="0" y="0"/>
            <a:ext cx="8480370" cy="18216563"/>
            <a:chOff x="0" y="0"/>
            <a:chExt cx="8480370" cy="18216563"/>
          </a:xfrm>
        </p:grpSpPr>
        <p:sp>
          <p:nvSpPr>
            <p:cNvPr id="40" name="原创设计师QQ598969553             _1"/>
            <p:cNvSpPr/>
            <p:nvPr/>
          </p:nvSpPr>
          <p:spPr bwMode="auto">
            <a:xfrm>
              <a:off x="0" y="0"/>
              <a:ext cx="322337" cy="643548"/>
            </a:xfrm>
            <a:custGeom>
              <a:avLst/>
              <a:gdLst>
                <a:gd name="T0" fmla="*/ 0 w 286"/>
                <a:gd name="T1" fmla="*/ 0 h 571"/>
                <a:gd name="T2" fmla="*/ 286 w 286"/>
                <a:gd name="T3" fmla="*/ 287 h 571"/>
                <a:gd name="T4" fmla="*/ 0 w 286"/>
                <a:gd name="T5" fmla="*/ 571 h 571"/>
                <a:gd name="T6" fmla="*/ 0 w 286"/>
                <a:gd name="T7" fmla="*/ 0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6" h="571">
                  <a:moveTo>
                    <a:pt x="0" y="0"/>
                  </a:moveTo>
                  <a:lnTo>
                    <a:pt x="286" y="287"/>
                  </a:lnTo>
                  <a:lnTo>
                    <a:pt x="0" y="5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6350" cap="flat">
              <a:noFill/>
              <a:prstDash val="solid"/>
              <a:miter lim="800000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1" name="原创设计师QQ598969553             _2"/>
            <p:cNvSpPr/>
            <p:nvPr/>
          </p:nvSpPr>
          <p:spPr bwMode="auto">
            <a:xfrm>
              <a:off x="99884" y="225172"/>
              <a:ext cx="216113" cy="433005"/>
            </a:xfrm>
            <a:custGeom>
              <a:avLst/>
              <a:gdLst>
                <a:gd name="T0" fmla="*/ 0 w 278"/>
                <a:gd name="T1" fmla="*/ 0 h 557"/>
                <a:gd name="T2" fmla="*/ 278 w 278"/>
                <a:gd name="T3" fmla="*/ 278 h 557"/>
                <a:gd name="T4" fmla="*/ 0 w 278"/>
                <a:gd name="T5" fmla="*/ 557 h 557"/>
                <a:gd name="T6" fmla="*/ 0 w 278"/>
                <a:gd name="T7" fmla="*/ 0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8" h="557">
                  <a:moveTo>
                    <a:pt x="0" y="0"/>
                  </a:moveTo>
                  <a:lnTo>
                    <a:pt x="278" y="278"/>
                  </a:lnTo>
                  <a:lnTo>
                    <a:pt x="0" y="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" name="原创设计师QQ598969553             _4"/>
            <p:cNvSpPr>
              <a:spLocks noChangeArrowheads="1"/>
            </p:cNvSpPr>
            <p:nvPr/>
          </p:nvSpPr>
          <p:spPr bwMode="auto">
            <a:xfrm>
              <a:off x="467544" y="540445"/>
              <a:ext cx="1800606" cy="123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buNone/>
              </a:pPr>
              <a:r>
                <a:rPr lang="en-US" altLang="zh-CN" sz="800" dirty="0">
                  <a:solidFill>
                    <a:srgbClr val="53585E"/>
                  </a:solidFill>
                  <a:latin typeface="Arial" pitchFamily="34" charset="0"/>
                  <a:cs typeface="Arial" pitchFamily="34" charset="0"/>
                </a:rPr>
                <a:t>This is a subtitle for your presentation</a:t>
              </a:r>
              <a:endParaRPr lang="zh-CN" altLang="en-US" sz="800" dirty="0">
                <a:solidFill>
                  <a:srgbClr val="53585E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" name="原创设计师QQ598969553             _8"/>
            <p:cNvSpPr>
              <a:spLocks noChangeArrowheads="1"/>
            </p:cNvSpPr>
            <p:nvPr/>
          </p:nvSpPr>
          <p:spPr bwMode="auto">
            <a:xfrm>
              <a:off x="463550" y="986956"/>
              <a:ext cx="782136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altLang="zh-CN" sz="2000" dirty="0">
                  <a:solidFill>
                    <a:schemeClr val="accent1"/>
                  </a:solidFill>
                </a:rPr>
                <a:t> </a:t>
              </a:r>
              <a:endParaRPr lang="zh-CN" altLang="zh-CN" sz="1400" dirty="0">
                <a:solidFill>
                  <a:schemeClr val="accent1"/>
                </a:solidFill>
              </a:endParaRPr>
            </a:p>
          </p:txBody>
        </p:sp>
        <p:sp>
          <p:nvSpPr>
            <p:cNvPr id="120" name="原创设计师QQ598969553             _9"/>
            <p:cNvSpPr>
              <a:spLocks noChangeArrowheads="1"/>
            </p:cNvSpPr>
            <p:nvPr/>
          </p:nvSpPr>
          <p:spPr bwMode="auto">
            <a:xfrm>
              <a:off x="3008370" y="1296112"/>
              <a:ext cx="5472000" cy="16158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400" dirty="0">
                  <a:solidFill>
                    <a:schemeClr val="accent1"/>
                  </a:solidFill>
                </a:rPr>
                <a:t>基本思路：</a:t>
              </a:r>
              <a:r>
                <a:rPr lang="zh-CN" altLang="en-US" sz="1400" dirty="0"/>
                <a:t>变更类型的专业不是停考，该专业仍存在，如果仅仅变更了开考类型，那么原类型考生是可以按原计划继续报考的；如果变更类型的同时调整了计划的，对于原在籍考生，考籍关系仍然不变更，原考籍所在地指导考生按调整计划的过渡办法进行过渡。</a:t>
              </a:r>
              <a:endParaRPr lang="en-US" altLang="zh-CN" sz="1400" dirty="0"/>
            </a:p>
            <a:p>
              <a:pPr>
                <a:lnSpc>
                  <a:spcPct val="150000"/>
                </a:lnSpc>
              </a:pPr>
              <a:endParaRPr lang="en-US" altLang="zh-CN" sz="1400" dirty="0"/>
            </a:p>
          </p:txBody>
        </p:sp>
        <p:sp>
          <p:nvSpPr>
            <p:cNvPr id="123" name="原创设计师QQ598969553             _12"/>
            <p:cNvSpPr/>
            <p:nvPr/>
          </p:nvSpPr>
          <p:spPr>
            <a:xfrm>
              <a:off x="756000" y="2104026"/>
              <a:ext cx="1809408" cy="1809408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8" name="原创设计师QQ598969553             _14"/>
            <p:cNvSpPr>
              <a:spLocks noChangeArrowheads="1"/>
            </p:cNvSpPr>
            <p:nvPr/>
          </p:nvSpPr>
          <p:spPr bwMode="auto">
            <a:xfrm>
              <a:off x="1037089" y="2498515"/>
              <a:ext cx="1261332" cy="1058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algn="ctr">
                <a:lnSpc>
                  <a:spcPct val="120000"/>
                </a:lnSpc>
                <a:spcBef>
                  <a:spcPts val="300"/>
                </a:spcBef>
              </a:pPr>
              <a:r>
                <a:rPr lang="zh-CN" altLang="en-US" sz="2000" dirty="0">
                  <a:solidFill>
                    <a:schemeClr val="bg1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变更开考类型的专业过渡</a:t>
              </a:r>
              <a:endParaRPr lang="en-US" altLang="zh-CN" sz="20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25" name="原创设计师QQ598969553             _16"/>
            <p:cNvSpPr/>
            <p:nvPr/>
          </p:nvSpPr>
          <p:spPr bwMode="auto">
            <a:xfrm>
              <a:off x="2607735" y="2829936"/>
              <a:ext cx="179115" cy="357587"/>
            </a:xfrm>
            <a:custGeom>
              <a:avLst/>
              <a:gdLst>
                <a:gd name="T0" fmla="*/ 0 w 557"/>
                <a:gd name="T1" fmla="*/ 0 h 1112"/>
                <a:gd name="T2" fmla="*/ 557 w 557"/>
                <a:gd name="T3" fmla="*/ 557 h 1112"/>
                <a:gd name="T4" fmla="*/ 0 w 557"/>
                <a:gd name="T5" fmla="*/ 1112 h 1112"/>
                <a:gd name="T6" fmla="*/ 0 w 557"/>
                <a:gd name="T7" fmla="*/ 0 h 1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7" h="1112">
                  <a:moveTo>
                    <a:pt x="0" y="0"/>
                  </a:moveTo>
                  <a:lnTo>
                    <a:pt x="557" y="557"/>
                  </a:lnTo>
                  <a:lnTo>
                    <a:pt x="0" y="11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pic>
          <p:nvPicPr>
            <p:cNvPr id="18" name="Picture 64"/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2988" y="17705388"/>
              <a:ext cx="1978025" cy="5111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原创设计师QQ598969553             _3">
              <a:extLst>
                <a:ext uri="{FF2B5EF4-FFF2-40B4-BE49-F238E27FC236}">
                  <a16:creationId xmlns:a16="http://schemas.microsoft.com/office/drawing/2014/main" id="{918E5D94-ADD3-4312-82E0-885BB53B5D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760" y="225172"/>
              <a:ext cx="487312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2000" b="1" dirty="0">
                  <a:solidFill>
                    <a:schemeClr val="accent2"/>
                  </a:solidFill>
                  <a:latin typeface="Impact" pitchFamily="34" charset="0"/>
                  <a:ea typeface="微软雅黑" pitchFamily="34" charset="-122"/>
                  <a:cs typeface="宋体" pitchFamily="2" charset="-122"/>
                </a:rPr>
                <a:t>新旧专业计划调整及停考专业过渡办法</a:t>
              </a:r>
              <a:r>
                <a:rPr lang="zh-CN" altLang="en-US" sz="2000" b="1" dirty="0">
                  <a:solidFill>
                    <a:schemeClr val="accent1"/>
                  </a:solidFill>
                  <a:latin typeface="Impact" pitchFamily="34" charset="0"/>
                  <a:ea typeface="微软雅黑" pitchFamily="34" charset="-122"/>
                  <a:cs typeface="宋体" pitchFamily="2" charset="-122"/>
                </a:rPr>
                <a:t>解读</a:t>
              </a:r>
              <a:endParaRPr lang="en-US" altLang="zh-CN" sz="2000" b="1" dirty="0">
                <a:solidFill>
                  <a:schemeClr val="accent1"/>
                </a:solidFill>
                <a:latin typeface="Impact" pitchFamily="34" charset="0"/>
                <a:ea typeface="微软雅黑" pitchFamily="34" charset="-122"/>
                <a:cs typeface="宋体" pitchFamily="2" charset="-122"/>
              </a:endParaRPr>
            </a:p>
          </p:txBody>
        </p:sp>
        <p:sp>
          <p:nvSpPr>
            <p:cNvPr id="16" name="原创设计师QQ598969553             _9">
              <a:extLst>
                <a:ext uri="{FF2B5EF4-FFF2-40B4-BE49-F238E27FC236}">
                  <a16:creationId xmlns:a16="http://schemas.microsoft.com/office/drawing/2014/main" id="{E007A2C2-DC1F-4E28-8A8A-B9C76C862B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6324" y="3290956"/>
              <a:ext cx="5472000" cy="969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400" dirty="0"/>
                <a:t>在此环节中，各单位指导时要</a:t>
              </a:r>
              <a:r>
                <a:rPr lang="zh-CN" altLang="en-US" sz="1400" dirty="0">
                  <a:solidFill>
                    <a:srgbClr val="FF0000"/>
                  </a:solidFill>
                </a:rPr>
                <a:t>注意：考生如果要变更助学类型的，特别是助学机构和主考学校，应妥善处理好考生的助学关系解除和考籍变更。</a:t>
              </a:r>
              <a:endParaRPr lang="zh-CN" altLang="zh-CN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920348761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主题​​">
  <a:themeElements>
    <a:clrScheme name="自定义 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76DA"/>
      </a:accent1>
      <a:accent2>
        <a:srgbClr val="404040"/>
      </a:accent2>
      <a:accent3>
        <a:srgbClr val="0076DA"/>
      </a:accent3>
      <a:accent4>
        <a:srgbClr val="404040"/>
      </a:accent4>
      <a:accent5>
        <a:srgbClr val="0076DA"/>
      </a:accent5>
      <a:accent6>
        <a:srgbClr val="40404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1055</Words>
  <Application>Microsoft Office PowerPoint</Application>
  <PresentationFormat>自定义</PresentationFormat>
  <Paragraphs>71</Paragraphs>
  <Slides>7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黑体</vt:lpstr>
      <vt:lpstr>微软雅黑</vt:lpstr>
      <vt:lpstr>Arial</vt:lpstr>
      <vt:lpstr>Calibri</vt:lpstr>
      <vt:lpstr>Impact</vt:lpstr>
      <vt:lpstr>Wingdings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http://www.ypppt.com/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cp:keywords>http:/www.ypppt.com</cp:keywords>
  <dc:description>http://www.ypppt.com/</dc:description>
  <cp:lastModifiedBy>吴中仁</cp:lastModifiedBy>
  <cp:revision>141</cp:revision>
  <dcterms:created xsi:type="dcterms:W3CDTF">2016-02-29T06:04:00Z</dcterms:created>
  <dcterms:modified xsi:type="dcterms:W3CDTF">2024-05-30T10:46:55Z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2052-10.1.0.5559</vt:lpwstr>
  </property>
</Properties>
</file>